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9" r:id="rId1"/>
  </p:sldMasterIdLst>
  <p:notesMasterIdLst>
    <p:notesMasterId r:id="rId23"/>
  </p:notesMasterIdLst>
  <p:sldIdLst>
    <p:sldId id="256" r:id="rId2"/>
    <p:sldId id="257" r:id="rId3"/>
    <p:sldId id="263" r:id="rId4"/>
    <p:sldId id="264" r:id="rId5"/>
    <p:sldId id="268" r:id="rId6"/>
    <p:sldId id="259" r:id="rId7"/>
    <p:sldId id="269" r:id="rId8"/>
    <p:sldId id="270" r:id="rId9"/>
    <p:sldId id="271" r:id="rId10"/>
    <p:sldId id="274" r:id="rId11"/>
    <p:sldId id="267" r:id="rId12"/>
    <p:sldId id="275" r:id="rId13"/>
    <p:sldId id="278" r:id="rId14"/>
    <p:sldId id="280" r:id="rId15"/>
    <p:sldId id="281" r:id="rId16"/>
    <p:sldId id="277" r:id="rId17"/>
    <p:sldId id="276" r:id="rId18"/>
    <p:sldId id="260" r:id="rId19"/>
    <p:sldId id="279" r:id="rId20"/>
    <p:sldId id="266" r:id="rId21"/>
    <p:sldId id="273"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leveland, Eliot" initials="CE" lastIdx="1" clrIdx="0">
    <p:extLst>
      <p:ext uri="{19B8F6BF-5375-455C-9EA6-DF929625EA0E}">
        <p15:presenceInfo xmlns:p15="http://schemas.microsoft.com/office/powerpoint/2012/main" userId="S-1-5-21-1177238915-1767777339-682003330-7876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047"/>
    <p:restoredTop sz="94705"/>
  </p:normalViewPr>
  <p:slideViewPr>
    <p:cSldViewPr snapToGrid="0" snapToObjects="1">
      <p:cViewPr varScale="1">
        <p:scale>
          <a:sx n="82" d="100"/>
          <a:sy n="82" d="100"/>
        </p:scale>
        <p:origin x="902"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8BCC718-1C25-4D56-B97D-6F4E1664097E}" type="datetimeFigureOut">
              <a:rPr lang="en-US" smtClean="0"/>
              <a:t>5/5/2021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D12E010-E238-4DB3-AF4C-87398BF5E09D}" type="slidenum">
              <a:rPr lang="en-US" smtClean="0"/>
              <a:t>‹#›</a:t>
            </a:fld>
            <a:endParaRPr lang="en-US"/>
          </a:p>
        </p:txBody>
      </p:sp>
    </p:spTree>
    <p:extLst>
      <p:ext uri="{BB962C8B-B14F-4D97-AF65-F5344CB8AC3E}">
        <p14:creationId xmlns:p14="http://schemas.microsoft.com/office/powerpoint/2010/main" val="4881903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Screen shot a better image</a:t>
            </a:r>
          </a:p>
        </p:txBody>
      </p:sp>
      <p:sp>
        <p:nvSpPr>
          <p:cNvPr id="4" name="Slide Number Placeholder 3"/>
          <p:cNvSpPr>
            <a:spLocks noGrp="1"/>
          </p:cNvSpPr>
          <p:nvPr>
            <p:ph type="sldNum" sz="quarter" idx="5"/>
          </p:nvPr>
        </p:nvSpPr>
        <p:spPr/>
        <p:txBody>
          <a:bodyPr/>
          <a:lstStyle/>
          <a:p>
            <a:fld id="{BD12E010-E238-4DB3-AF4C-87398BF5E09D}" type="slidenum">
              <a:rPr lang="en-US" smtClean="0"/>
              <a:t>6</a:t>
            </a:fld>
            <a:endParaRPr lang="en-US"/>
          </a:p>
        </p:txBody>
      </p:sp>
    </p:spTree>
    <p:extLst>
      <p:ext uri="{BB962C8B-B14F-4D97-AF65-F5344CB8AC3E}">
        <p14:creationId xmlns:p14="http://schemas.microsoft.com/office/powerpoint/2010/main" val="7590038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4DB13E-F722-4ED6-BB00-556651E95281}"/>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7" name="Group 6">
            <a:extLst>
              <a:ext uri="{FF2B5EF4-FFF2-40B4-BE49-F238E27FC236}">
                <a16:creationId xmlns:a16="http://schemas.microsoft.com/office/drawing/2014/main" id="{E26428D7-C6F3-473D-A360-A3F5C3E8728C}"/>
              </a:ext>
            </a:extLst>
          </p:cNvPr>
          <p:cNvGrpSpPr/>
          <p:nvPr/>
        </p:nvGrpSpPr>
        <p:grpSpPr>
          <a:xfrm>
            <a:off x="5250180" y="1267730"/>
            <a:ext cx="1691640" cy="615934"/>
            <a:chOff x="5250180" y="1267730"/>
            <a:chExt cx="1691640" cy="615934"/>
          </a:xfrm>
        </p:grpSpPr>
        <p:cxnSp>
          <p:nvCxnSpPr>
            <p:cNvPr id="17" name="Straight Connector 16"/>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629103" y="2244830"/>
            <a:ext cx="8933796" cy="2437232"/>
          </a:xfrm>
        </p:spPr>
        <p:txBody>
          <a:bodyPr tIns="45720" bIns="45720" anchor="ctr">
            <a:normAutofit/>
          </a:bodyPr>
          <a:lstStyle>
            <a:lvl1pPr algn="ctr">
              <a:lnSpc>
                <a:spcPct val="83000"/>
              </a:lnSpc>
              <a:defRPr lang="en-US" sz="6800" b="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Subtitle 2"/>
          <p:cNvSpPr>
            <a:spLocks noGrp="1"/>
          </p:cNvSpPr>
          <p:nvPr>
            <p:ph type="subTitle" idx="1"/>
          </p:nvPr>
        </p:nvSpPr>
        <p:spPr>
          <a:xfrm>
            <a:off x="1629101" y="4682062"/>
            <a:ext cx="8936846" cy="457201"/>
          </a:xfrm>
        </p:spPr>
        <p:txBody>
          <a:bodyPr>
            <a:normAutofit/>
          </a:bodyPr>
          <a:lstStyle>
            <a:lvl1pPr marL="0" indent="0" algn="ctr">
              <a:spcBef>
                <a:spcPts val="0"/>
              </a:spcBef>
              <a:buNone/>
              <a:defRPr sz="1800" spc="80" baseline="0">
                <a:solidFill>
                  <a:schemeClr val="tx1">
                    <a:lumMod val="95000"/>
                    <a:lumOff val="5000"/>
                  </a:schemeClr>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0" name="Date Placeholder 19"/>
          <p:cNvSpPr>
            <a:spLocks noGrp="1"/>
          </p:cNvSpPr>
          <p:nvPr>
            <p:ph type="dt" sz="half" idx="10"/>
          </p:nvPr>
        </p:nvSpPr>
        <p:spPr>
          <a:xfrm>
            <a:off x="5318760" y="1341256"/>
            <a:ext cx="1554480" cy="485546"/>
          </a:xfrm>
        </p:spPr>
        <p:txBody>
          <a:bodyPr/>
          <a:lstStyle>
            <a:lvl1pPr algn="ctr">
              <a:defRPr sz="1300" spc="0" baseline="0">
                <a:solidFill>
                  <a:srgbClr val="FFFFFF"/>
                </a:solidFill>
                <a:latin typeface="+mn-lt"/>
              </a:defRPr>
            </a:lvl1pPr>
          </a:lstStyle>
          <a:p>
            <a:fld id="{EA0C0817-A112-4847-8014-A94B7D2A4EA3}" type="datetime1">
              <a:rPr lang="en-US" smtClean="0"/>
              <a:t>5/5/2021</a:t>
            </a:fld>
            <a:endParaRPr lang="en-US" dirty="0"/>
          </a:p>
        </p:txBody>
      </p:sp>
      <p:sp>
        <p:nvSpPr>
          <p:cNvPr id="21" name="Footer Placeholder 20"/>
          <p:cNvSpPr>
            <a:spLocks noGrp="1"/>
          </p:cNvSpPr>
          <p:nvPr>
            <p:ph type="ftr" sz="quarter" idx="11"/>
          </p:nvPr>
        </p:nvSpPr>
        <p:spPr>
          <a:xfrm>
            <a:off x="1629100" y="5177408"/>
            <a:ext cx="5730295" cy="228600"/>
          </a:xfrm>
        </p:spPr>
        <p:txBody>
          <a:bodyPr/>
          <a:lstStyle>
            <a:lvl1pPr algn="l">
              <a:defRPr>
                <a:solidFill>
                  <a:schemeClr val="tx1">
                    <a:lumMod val="85000"/>
                    <a:lumOff val="15000"/>
                  </a:schemeClr>
                </a:solidFill>
              </a:defRPr>
            </a:lvl1pPr>
          </a:lstStyle>
          <a:p>
            <a:endParaRPr lang="en-US" dirty="0"/>
          </a:p>
        </p:txBody>
      </p:sp>
      <p:sp>
        <p:nvSpPr>
          <p:cNvPr id="22" name="Slide Number Placeholder 21"/>
          <p:cNvSpPr>
            <a:spLocks noGrp="1"/>
          </p:cNvSpPr>
          <p:nvPr>
            <p:ph type="sldNum" sz="quarter" idx="12"/>
          </p:nvPr>
        </p:nvSpPr>
        <p:spPr>
          <a:xfrm>
            <a:off x="8606920" y="5177408"/>
            <a:ext cx="1955980"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14798467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34F40B7-36AB-4376-BE14-EF7004D79BB9}" type="datetime1">
              <a:rPr lang="en-US" smtClean="0"/>
              <a:t>5/5/2021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33116392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1600" y="762000"/>
            <a:ext cx="2362200" cy="5257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762000"/>
            <a:ext cx="8077200" cy="5257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F87CAB8-DCAE-46A5-AADA-B3FAD11A54E0}" type="datetime1">
              <a:rPr lang="en-US" smtClean="0"/>
              <a:t>5/5/2021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10212212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32B432-ACDA-4023-A761-2BAB76577B62}" type="datetime1">
              <a:rPr lang="en-US" smtClean="0"/>
              <a:t>5/5/2021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34579857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A4A1889-E37C-4EC3-9E41-9DAD221CF389}"/>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3" name="Rectangle 22"/>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29156" y="2275165"/>
            <a:ext cx="8933688" cy="2406895"/>
          </a:xfrm>
        </p:spPr>
        <p:txBody>
          <a:bodyPr anchor="ctr">
            <a:normAutofit/>
          </a:bodyPr>
          <a:lstStyle>
            <a:lvl1pPr algn="ctr">
              <a:lnSpc>
                <a:spcPct val="83000"/>
              </a:lnSpc>
              <a:defRPr lang="en-US" sz="680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grpSp>
        <p:nvGrpSpPr>
          <p:cNvPr id="16" name="Group 15">
            <a:extLst>
              <a:ext uri="{FF2B5EF4-FFF2-40B4-BE49-F238E27FC236}">
                <a16:creationId xmlns:a16="http://schemas.microsoft.com/office/drawing/2014/main" id="{1683EB04-C23E-490C-A1A6-030CF79D23C8}"/>
              </a:ext>
            </a:extLst>
          </p:cNvPr>
          <p:cNvGrpSpPr/>
          <p:nvPr/>
        </p:nvGrpSpPr>
        <p:grpSpPr>
          <a:xfrm>
            <a:off x="5250180" y="1267730"/>
            <a:ext cx="1691640" cy="615934"/>
            <a:chOff x="5250180" y="1267730"/>
            <a:chExt cx="1691640" cy="615934"/>
          </a:xfrm>
        </p:grpSpPr>
        <p:cxnSp>
          <p:nvCxnSpPr>
            <p:cNvPr id="17" name="Straight Connector 16">
              <a:extLst>
                <a:ext uri="{FF2B5EF4-FFF2-40B4-BE49-F238E27FC236}">
                  <a16:creationId xmlns:a16="http://schemas.microsoft.com/office/drawing/2014/main" id="{F8A84C03-E1CA-4A4E-81D6-9BB0C335B7A0}"/>
                </a:ext>
              </a:extLst>
            </p:cNvPr>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A26FB5A-D5D1-4DAB-AC43-7F51A7F2D197}"/>
                </a:ext>
              </a:extLst>
            </p:cNvPr>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9303F14-E560-4C02-94F4-B4695FE26813}"/>
                </a:ext>
              </a:extLst>
            </p:cNvPr>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3" name="Text Placeholder 2"/>
          <p:cNvSpPr>
            <a:spLocks noGrp="1"/>
          </p:cNvSpPr>
          <p:nvPr>
            <p:ph type="body" idx="1"/>
          </p:nvPr>
        </p:nvSpPr>
        <p:spPr>
          <a:xfrm>
            <a:off x="1629156" y="4682062"/>
            <a:ext cx="8939784" cy="457200"/>
          </a:xfrm>
        </p:spPr>
        <p:txBody>
          <a:bodyPr anchor="t">
            <a:normAutofit/>
          </a:bodyPr>
          <a:lstStyle>
            <a:lvl1pPr marL="0" indent="0" algn="ctr">
              <a:buNone/>
              <a:tabLst>
                <a:tab pos="2633663" algn="l"/>
              </a:tabLst>
              <a:defRPr sz="1800">
                <a:solidFill>
                  <a:schemeClr val="tx1">
                    <a:lumMod val="95000"/>
                    <a:lumOff val="5000"/>
                  </a:schemeClr>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318760" y="1344502"/>
            <a:ext cx="1554480" cy="498781"/>
          </a:xfrm>
        </p:spPr>
        <p:txBody>
          <a:bodyPr/>
          <a:lstStyle>
            <a:lvl1pPr algn="ctr">
              <a:defRPr lang="en-US" sz="1300" kern="1200" spc="0" baseline="0">
                <a:solidFill>
                  <a:srgbClr val="FFFFFF"/>
                </a:solidFill>
                <a:latin typeface="+mn-lt"/>
                <a:ea typeface="+mn-ea"/>
                <a:cs typeface="+mn-cs"/>
              </a:defRPr>
            </a:lvl1pPr>
          </a:lstStyle>
          <a:p>
            <a:fld id="{D9C646AA-F36E-4540-911D-FFFC0A0EF24A}" type="datetime1">
              <a:rPr lang="en-US" smtClean="0"/>
              <a:t>5/5/2021</a:t>
            </a:fld>
            <a:endParaRPr lang="en-US" dirty="0"/>
          </a:p>
        </p:txBody>
      </p:sp>
      <p:sp>
        <p:nvSpPr>
          <p:cNvPr id="5" name="Footer Placeholder 4"/>
          <p:cNvSpPr>
            <a:spLocks noGrp="1"/>
          </p:cNvSpPr>
          <p:nvPr>
            <p:ph type="ftr" sz="quarter" idx="11"/>
          </p:nvPr>
        </p:nvSpPr>
        <p:spPr>
          <a:xfrm>
            <a:off x="1629157" y="5177408"/>
            <a:ext cx="5660134" cy="228600"/>
          </a:xfrm>
        </p:spPr>
        <p:txBody>
          <a:bodyPr/>
          <a:lstStyle>
            <a:lvl1pPr algn="l">
              <a:defRPr>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12"/>
          </p:nvPr>
        </p:nvSpPr>
        <p:spPr>
          <a:xfrm>
            <a:off x="8604504" y="5177408"/>
            <a:ext cx="1958339"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34712401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680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6176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9186D26-FA5F-4637-B602-B7C2DC34CFD4}" type="datetime1">
              <a:rPr lang="en-US" smtClean="0"/>
              <a:t>5/5/2021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4260294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9848" y="2074334"/>
            <a:ext cx="4663440" cy="640080"/>
          </a:xfrm>
        </p:spPr>
        <p:txBody>
          <a:bodyPr anchor="ctr">
            <a:normAutofit/>
          </a:bodyPr>
          <a:lstStyle>
            <a:lvl1pPr marL="0" indent="0" algn="l">
              <a:spcBef>
                <a:spcPts val="0"/>
              </a:spcBef>
              <a:buNone/>
              <a:defRPr sz="1900" b="1" i="0">
                <a:solidFill>
                  <a:schemeClr val="tx1"/>
                </a:solidFill>
                <a:latin typeface="+mn-lt"/>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069848" y="2792472"/>
            <a:ext cx="4663440" cy="3163825"/>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458712" y="2074334"/>
            <a:ext cx="4663440" cy="640080"/>
          </a:xfrm>
        </p:spPr>
        <p:txBody>
          <a:bodyPr anchor="ctr">
            <a:normAutofit/>
          </a:bodyPr>
          <a:lstStyle>
            <a:lvl1pPr marL="0" indent="0" algn="l">
              <a:spcBef>
                <a:spcPts val="0"/>
              </a:spcBef>
              <a:buNone/>
              <a:defRPr sz="1900" b="1">
                <a:solidFill>
                  <a:schemeClr val="tx1"/>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458712" y="2792471"/>
            <a:ext cx="4663440" cy="3164509"/>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8A7F15D8-96D1-4781-BC50-CA8A088B2FE4}" type="datetime1">
              <a:rPr lang="en-US" smtClean="0"/>
              <a:t>5/5/2021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32428832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9A96C99-B8F8-4528-BD05-0E16E943DC09}" type="datetime1">
              <a:rPr lang="en-US" smtClean="0"/>
              <a:t>5/5/2021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5466023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636942-C211-4B28-8DBD-C953E00AF71B}" type="datetime1">
              <a:rPr lang="en-US" smtClean="0"/>
              <a:t>5/5/2021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18006934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5E1BBF9-8BEF-4353-BA68-30AAF9EBD8D8}"/>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5B941C21-2A5D-4912-AB06-1BB0C0EB6AE1}"/>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58200" y="607392"/>
            <a:ext cx="3161963" cy="1645920"/>
          </a:xfrm>
        </p:spPr>
        <p:txBody>
          <a:bodyPr anchor="b">
            <a:normAutofit/>
          </a:bodyPr>
          <a:lstStyle>
            <a:lvl1pPr algn="l" defTabSz="914400" rtl="0" eaLnBrk="1" latinLnBrk="0" hangingPunct="1">
              <a:lnSpc>
                <a:spcPct val="100000"/>
              </a:lnSpc>
              <a:spcBef>
                <a:spcPct val="0"/>
              </a:spcBef>
              <a:buNone/>
              <a:defRPr lang="en-US" sz="3200" b="0" kern="1200" cap="none" spc="0" baseline="0" dirty="0">
                <a:solidFill>
                  <a:schemeClr val="tx1"/>
                </a:solidFill>
                <a:effectLst/>
                <a:latin typeface="+mj-lt"/>
                <a:ea typeface="+mn-ea"/>
                <a:cs typeface="+mn-cs"/>
              </a:defRPr>
            </a:lvl1pPr>
          </a:lstStyle>
          <a:p>
            <a:r>
              <a:rPr lang="en-US"/>
              <a:t>Click to edit Master title style</a:t>
            </a:r>
            <a:endParaRPr lang="en-US" dirty="0"/>
          </a:p>
        </p:txBody>
      </p:sp>
      <p:sp>
        <p:nvSpPr>
          <p:cNvPr id="3" name="Content Placeholder 2"/>
          <p:cNvSpPr>
            <a:spLocks noGrp="1"/>
          </p:cNvSpPr>
          <p:nvPr>
            <p:ph idx="1"/>
          </p:nvPr>
        </p:nvSpPr>
        <p:spPr>
          <a:xfrm>
            <a:off x="685800" y="609600"/>
            <a:ext cx="6858000" cy="5334000"/>
          </a:xfrm>
        </p:spPr>
        <p:txBody>
          <a:bodyPr/>
          <a:lstStyle>
            <a:lvl1pPr>
              <a:defRPr sz="19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58200" y="2336800"/>
            <a:ext cx="3161963" cy="3606800"/>
          </a:xfrm>
        </p:spPr>
        <p:txBody>
          <a:bodyPr>
            <a:normAutofit/>
          </a:bodyPr>
          <a:lstStyle>
            <a:lvl1pPr marL="0" indent="0">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a:xfrm>
            <a:off x="5588000" y="6035040"/>
            <a:ext cx="1955800" cy="365760"/>
          </a:xfrm>
        </p:spPr>
        <p:txBody>
          <a:bodyPr/>
          <a:lstStyle>
            <a:lvl1pPr>
              <a:defRPr>
                <a:solidFill>
                  <a:schemeClr val="tx1">
                    <a:lumMod val="85000"/>
                    <a:lumOff val="15000"/>
                  </a:schemeClr>
                </a:solidFill>
              </a:defRPr>
            </a:lvl1pPr>
          </a:lstStyle>
          <a:p>
            <a:fld id="{7E8D12A6-918A-48BD-8CB9-CA713993B0EA}" type="datetime1">
              <a:rPr lang="en-US" smtClean="0"/>
              <a:t>5/5/2021</a:t>
            </a:fld>
            <a:endParaRPr lang="en-US"/>
          </a:p>
        </p:txBody>
      </p:sp>
      <p:sp>
        <p:nvSpPr>
          <p:cNvPr id="9" name="Footer Placeholder 8"/>
          <p:cNvSpPr>
            <a:spLocks noGrp="1"/>
          </p:cNvSpPr>
          <p:nvPr>
            <p:ph type="ftr" sz="quarter" idx="11"/>
          </p:nvPr>
        </p:nvSpPr>
        <p:spPr>
          <a:xfrm>
            <a:off x="685801" y="6035040"/>
            <a:ext cx="4584700" cy="365760"/>
          </a:xfrm>
        </p:spPr>
        <p:txBody>
          <a:bodyPr/>
          <a:lstStyle>
            <a:lvl1pPr algn="l">
              <a:defRPr/>
            </a:lvl1pPr>
          </a:lstStyle>
          <a:p>
            <a:endParaRPr lang="en-US"/>
          </a:p>
        </p:txBody>
      </p:sp>
      <p:sp>
        <p:nvSpPr>
          <p:cNvPr id="11" name="Slide Number Placeholder 10"/>
          <p:cNvSpPr>
            <a:spLocks noGrp="1"/>
          </p:cNvSpPr>
          <p:nvPr>
            <p:ph type="sldNum" sz="quarter" idx="12"/>
          </p:nvPr>
        </p:nvSpPr>
        <p:spPr>
          <a:xfrm>
            <a:off x="10396728" y="6035040"/>
            <a:ext cx="1223435" cy="36576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a:p>
        </p:txBody>
      </p:sp>
    </p:spTree>
    <p:extLst>
      <p:ext uri="{BB962C8B-B14F-4D97-AF65-F5344CB8AC3E}">
        <p14:creationId xmlns:p14="http://schemas.microsoft.com/office/powerpoint/2010/main" val="35761349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687CA98-D9C7-497F-A1DA-7D22F8753BCE}"/>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228599" y="237744"/>
            <a:ext cx="7696201" cy="6382512"/>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5" name="Date Placeholder 4"/>
          <p:cNvSpPr>
            <a:spLocks noGrp="1"/>
          </p:cNvSpPr>
          <p:nvPr>
            <p:ph type="dt" sz="half" idx="10"/>
          </p:nvPr>
        </p:nvSpPr>
        <p:spPr>
          <a:xfrm>
            <a:off x="5662337" y="6035040"/>
            <a:ext cx="2071963" cy="365760"/>
          </a:xfrm>
        </p:spPr>
        <p:txBody>
          <a:bodyPr/>
          <a:lstStyle>
            <a:lvl1pPr>
              <a:defRPr b="1">
                <a:solidFill>
                  <a:srgbClr val="FFFFFF"/>
                </a:solidFill>
                <a:effectLst>
                  <a:outerShdw blurRad="19050" dist="6350" dir="2700000" algn="tl" rotWithShape="0">
                    <a:prstClr val="black">
                      <a:alpha val="40000"/>
                    </a:prstClr>
                  </a:outerShdw>
                </a:effectLst>
              </a:defRPr>
            </a:lvl1pPr>
          </a:lstStyle>
          <a:p>
            <a:fld id="{E778CE86-875F-4587-BCF6-FA054AFC0D53}" type="datetime1">
              <a:rPr lang="en-US" smtClean="0"/>
              <a:pPr/>
              <a:t>5/5/2021</a:t>
            </a:fld>
            <a:endParaRPr lang="en-US" dirty="0"/>
          </a:p>
        </p:txBody>
      </p:sp>
      <p:sp>
        <p:nvSpPr>
          <p:cNvPr id="6" name="Footer Placeholder 5"/>
          <p:cNvSpPr>
            <a:spLocks noGrp="1"/>
          </p:cNvSpPr>
          <p:nvPr>
            <p:ph type="ftr" sz="quarter" idx="11"/>
          </p:nvPr>
        </p:nvSpPr>
        <p:spPr>
          <a:xfrm>
            <a:off x="612648" y="6035040"/>
            <a:ext cx="4588002" cy="365760"/>
          </a:xfrm>
        </p:spPr>
        <p:txBody>
          <a:bodyPr/>
          <a:lstStyle>
            <a:lvl1pPr marL="0" algn="r" defTabSz="914400" rtl="0" eaLnBrk="1" latinLnBrk="0" hangingPunct="1">
              <a:defRPr lang="en-US" sz="1000" b="1" kern="1200" dirty="0">
                <a:solidFill>
                  <a:srgbClr val="FFFFFF"/>
                </a:solidFill>
                <a:effectLst>
                  <a:outerShdw blurRad="19050" dist="6350" dir="2700000" algn="tl" rotWithShape="0">
                    <a:prstClr val="black">
                      <a:alpha val="40000"/>
                    </a:prstClr>
                  </a:outerShdw>
                </a:effectLst>
                <a:latin typeface="+mn-lt"/>
                <a:ea typeface="+mn-ea"/>
                <a:cs typeface="+mn-cs"/>
              </a:defRPr>
            </a:lvl1pPr>
          </a:lstStyle>
          <a:p>
            <a:pPr algn="l"/>
            <a:endParaRPr lang="en-US" dirty="0"/>
          </a:p>
        </p:txBody>
      </p:sp>
      <p:sp>
        <p:nvSpPr>
          <p:cNvPr id="7" name="Slide Number Placeholder 6"/>
          <p:cNvSpPr>
            <a:spLocks noGrp="1"/>
          </p:cNvSpPr>
          <p:nvPr>
            <p:ph type="sldNum" sz="quarter" idx="12"/>
          </p:nvPr>
        </p:nvSpPr>
        <p:spPr>
          <a:xfrm>
            <a:off x="10396728" y="6035040"/>
            <a:ext cx="1225296" cy="365760"/>
          </a:xfrm>
        </p:spPr>
        <p:txBody>
          <a:bodyPr/>
          <a:lstStyle/>
          <a:p>
            <a:fld id="{34B7E4EF-A1BD-40F4-AB7B-04F084DD991D}" type="slidenum">
              <a:rPr lang="en-US" smtClean="0"/>
              <a:t>‹#›</a:t>
            </a:fld>
            <a:endParaRPr lang="en-US"/>
          </a:p>
        </p:txBody>
      </p:sp>
      <p:sp>
        <p:nvSpPr>
          <p:cNvPr id="12" name="Rectangle 11">
            <a:extLst>
              <a:ext uri="{FF2B5EF4-FFF2-40B4-BE49-F238E27FC236}">
                <a16:creationId xmlns:a16="http://schemas.microsoft.com/office/drawing/2014/main" id="{F8B3D8CC-BB13-41A5-8F34-B8E84A4F9534}"/>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77250" y="603504"/>
            <a:ext cx="3144774" cy="1645920"/>
          </a:xfrm>
        </p:spPr>
        <p:txBody>
          <a:bodyPr anchor="b">
            <a:noAutofit/>
          </a:bodyPr>
          <a:lstStyle>
            <a:lvl1pPr algn="l">
              <a:lnSpc>
                <a:spcPct val="100000"/>
              </a:lnSpc>
              <a:defRPr sz="3200" b="0">
                <a:solidFill>
                  <a:schemeClr val="tx1"/>
                </a:solidFill>
                <a:latin typeface="+mj-lt"/>
              </a:defRPr>
            </a:lvl1pPr>
          </a:lstStyle>
          <a:p>
            <a:r>
              <a:rPr lang="en-US"/>
              <a:t>Click to edit Master title style</a:t>
            </a:r>
            <a:endParaRPr lang="en-US" dirty="0"/>
          </a:p>
        </p:txBody>
      </p:sp>
      <p:sp>
        <p:nvSpPr>
          <p:cNvPr id="4" name="Text Placeholder 3"/>
          <p:cNvSpPr>
            <a:spLocks noGrp="1"/>
          </p:cNvSpPr>
          <p:nvPr>
            <p:ph type="body" sz="half" idx="2"/>
          </p:nvPr>
        </p:nvSpPr>
        <p:spPr>
          <a:xfrm>
            <a:off x="8477250" y="2386584"/>
            <a:ext cx="3144774" cy="3511296"/>
          </a:xfrm>
        </p:spPr>
        <p:txBody>
          <a:bodyPr>
            <a:normAutofit/>
          </a:bodyPr>
          <a:lstStyle>
            <a:lvl1pPr marL="0" indent="0" algn="l">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5941325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94681D-2A4C-4A8D-B9B5-31D440D0328D}"/>
              </a:ext>
            </a:extLst>
          </p:cNvPr>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8" name="Rectangle 7"/>
          <p:cNvSpPr/>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6800" y="2103120"/>
            <a:ext cx="10058400" cy="384962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56794" y="6035040"/>
            <a:ext cx="2893045"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F6FA2B21-3FCD-4721-B95C-427943F61125}" type="datetime1">
              <a:rPr lang="en-US" smtClean="0"/>
              <a:t>5/5/2021</a:t>
            </a:fld>
            <a:endParaRPr lang="en-US"/>
          </a:p>
        </p:txBody>
      </p:sp>
      <p:sp>
        <p:nvSpPr>
          <p:cNvPr id="5" name="Footer Placeholder 4"/>
          <p:cNvSpPr>
            <a:spLocks noGrp="1"/>
          </p:cNvSpPr>
          <p:nvPr>
            <p:ph type="ftr" sz="quarter" idx="3"/>
          </p:nvPr>
        </p:nvSpPr>
        <p:spPr>
          <a:xfrm>
            <a:off x="1066800" y="6035040"/>
            <a:ext cx="5816600" cy="365760"/>
          </a:xfrm>
          <a:prstGeom prst="rect">
            <a:avLst/>
          </a:prstGeom>
        </p:spPr>
        <p:txBody>
          <a:bodyPr vert="horz" lIns="91440" tIns="45720" rIns="91440" bIns="45720" rtlCol="0" anchor="b"/>
          <a:lstStyle>
            <a:lvl1pPr algn="l">
              <a:defRPr sz="800">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4"/>
          </p:nvPr>
        </p:nvSpPr>
        <p:spPr>
          <a:xfrm>
            <a:off x="10287000" y="6035040"/>
            <a:ext cx="838200"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34B7E4EF-A1BD-40F4-AB7B-04F084DD991D}" type="slidenum">
              <a:rPr lang="en-US" smtClean="0"/>
              <a:t>‹#›</a:t>
            </a:fld>
            <a:endParaRPr lang="en-US"/>
          </a:p>
        </p:txBody>
      </p:sp>
    </p:spTree>
    <p:extLst>
      <p:ext uri="{BB962C8B-B14F-4D97-AF65-F5344CB8AC3E}">
        <p14:creationId xmlns:p14="http://schemas.microsoft.com/office/powerpoint/2010/main" val="3390681623"/>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88" r:id="rId4"/>
    <p:sldLayoutId id="2147483689" r:id="rId5"/>
    <p:sldLayoutId id="2147483695" r:id="rId6"/>
    <p:sldLayoutId id="2147483690" r:id="rId7"/>
    <p:sldLayoutId id="2147483691" r:id="rId8"/>
    <p:sldLayoutId id="2147483692" r:id="rId9"/>
    <p:sldLayoutId id="2147483693" r:id="rId10"/>
    <p:sldLayoutId id="2147483694" r:id="rId11"/>
  </p:sldLayoutIdLst>
  <p:hf sldNum="0" hdr="0" ftr="0" dt="0"/>
  <p:txStyles>
    <p:titleStyle>
      <a:lvl1pPr algn="l" defTabSz="914400" rtl="0" eaLnBrk="1" latinLnBrk="0" hangingPunct="1">
        <a:lnSpc>
          <a:spcPct val="90000"/>
        </a:lnSpc>
        <a:spcBef>
          <a:spcPct val="0"/>
        </a:spcBef>
        <a:buNone/>
        <a:defRPr lang="en-US" sz="4000" i="0" kern="1200" cap="none" spc="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10000"/>
        </a:lnSpc>
        <a:spcBef>
          <a:spcPts val="900"/>
        </a:spcBef>
        <a:spcAft>
          <a:spcPts val="0"/>
        </a:spcAft>
        <a:buClr>
          <a:schemeClr val="tx1">
            <a:lumMod val="85000"/>
            <a:lumOff val="15000"/>
          </a:schemeClr>
        </a:buClr>
        <a:buFont typeface="Garamond" pitchFamily="18" charset="0"/>
        <a:buChar char="◦"/>
        <a:defRPr sz="1500" kern="1200">
          <a:solidFill>
            <a:schemeClr val="tx1"/>
          </a:solidFill>
          <a:latin typeface="+mn-lt"/>
          <a:ea typeface="+mn-ea"/>
          <a:cs typeface="+mn-cs"/>
        </a:defRPr>
      </a:lvl1pPr>
      <a:lvl2pPr marL="457200" indent="-182880" algn="l" defTabSz="914400" rtl="0" eaLnBrk="1" latinLnBrk="0" hangingPunct="1">
        <a:lnSpc>
          <a:spcPct val="11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2pPr>
      <a:lvl3pPr marL="731520" indent="-182880" algn="l" defTabSz="914400" rtl="0" eaLnBrk="1" latinLnBrk="0" hangingPunct="1">
        <a:lnSpc>
          <a:spcPct val="11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3pPr>
      <a:lvl4pPr marL="1005840" indent="-182880" algn="l" defTabSz="914400" rtl="0" eaLnBrk="1" latinLnBrk="0" hangingPunct="1">
        <a:lnSpc>
          <a:spcPct val="11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4pPr>
      <a:lvl5pPr marL="1280160" indent="-182880" algn="l" defTabSz="914400" rtl="0" eaLnBrk="1" latinLnBrk="0" hangingPunct="1">
        <a:lnSpc>
          <a:spcPct val="11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hyperlink" Target="https://creativecommons.org/licenses/by-sa/3.0/" TargetMode="External"/><Relationship Id="rId4" Type="http://schemas.openxmlformats.org/officeDocument/2006/relationships/hyperlink" Target="https://commons.wikimedia.org/wiki/File:Crystal_128_Forward.svg"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hyperlink" Target="http://www.publicdomainfiles.com/show_file.php?id=13489777212478" TargetMode="External"/><Relationship Id="rId7"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hyperlink" Target="https://creativecommons.org/licenses/by-nc/3.0/" TargetMode="External"/><Relationship Id="rId5" Type="http://schemas.openxmlformats.org/officeDocument/2006/relationships/hyperlink" Target="https://pngimg.com/download/58396" TargetMode="External"/><Relationship Id="rId10" Type="http://schemas.openxmlformats.org/officeDocument/2006/relationships/hyperlink" Target="https://freesvg.org/vector-clip-art-of-corrupt-stamp" TargetMode="External"/><Relationship Id="rId4" Type="http://schemas.openxmlformats.org/officeDocument/2006/relationships/image" Target="../media/image4.png"/><Relationship Id="rId9"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hyperlink" Target="http://www.pngall.com/learning-png/download/46924" TargetMode="External"/><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hyperlink" Target="https://creativecommons.org/licenses/by-nc/3.0/" TargetMode="External"/></Relationships>
</file>

<file path=ppt/slides/_rels/slide21.xml.rels><?xml version="1.0" encoding="UTF-8" standalone="yes"?>
<Relationships xmlns="http://schemas.openxmlformats.org/package/2006/relationships"><Relationship Id="rId3" Type="http://schemas.openxmlformats.org/officeDocument/2006/relationships/hyperlink" Target="http://www.transparency.org/en/cpi/2020" TargetMode="External"/><Relationship Id="rId7" Type="http://schemas.openxmlformats.org/officeDocument/2006/relationships/hyperlink" Target="http://www.kaggle.com/paultimothymooney/latitude-and-longitude-for-every-country-and-state" TargetMode="External"/><Relationship Id="rId2" Type="http://schemas.openxmlformats.org/officeDocument/2006/relationships/hyperlink" Target="http://transparency.org/" TargetMode="External"/><Relationship Id="rId1" Type="http://schemas.openxmlformats.org/officeDocument/2006/relationships/slideLayout" Target="../slideLayouts/slideLayout2.xml"/><Relationship Id="rId6" Type="http://schemas.openxmlformats.org/officeDocument/2006/relationships/hyperlink" Target="http://stackoverflow.com/questions/40470175/boxplot-outliers-labels-python" TargetMode="External"/><Relationship Id="rId5" Type="http://schemas.openxmlformats.org/officeDocument/2006/relationships/hyperlink" Target="http://saylordotorg.github.io/text_world-regional-geography-people-places-and-globalization/s05-04-regions-of-western-europe.html" TargetMode="External"/><Relationship Id="rId4" Type="http://schemas.openxmlformats.org/officeDocument/2006/relationships/hyperlink" Target="http://www.etiasvisa.com/schengen-visa/countries"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Pins and thread forming a heptagon">
            <a:extLst>
              <a:ext uri="{FF2B5EF4-FFF2-40B4-BE49-F238E27FC236}">
                <a16:creationId xmlns:a16="http://schemas.microsoft.com/office/drawing/2014/main" id="{C53C5023-540F-4586-B82A-FA88262F0EAE}"/>
              </a:ext>
            </a:extLst>
          </p:cNvPr>
          <p:cNvPicPr>
            <a:picLocks noChangeAspect="1"/>
          </p:cNvPicPr>
          <p:nvPr/>
        </p:nvPicPr>
        <p:blipFill rotWithShape="1">
          <a:blip r:embed="rId2"/>
          <a:srcRect t="9579" b="6151"/>
          <a:stretch/>
        </p:blipFill>
        <p:spPr>
          <a:xfrm>
            <a:off x="21" y="10"/>
            <a:ext cx="12191979" cy="6857990"/>
          </a:xfrm>
          <a:prstGeom prst="rect">
            <a:avLst/>
          </a:prstGeom>
        </p:spPr>
      </p:pic>
      <p:sp>
        <p:nvSpPr>
          <p:cNvPr id="9" name="Rectangle 8">
            <a:extLst>
              <a:ext uri="{FF2B5EF4-FFF2-40B4-BE49-F238E27FC236}">
                <a16:creationId xmlns:a16="http://schemas.microsoft.com/office/drawing/2014/main" id="{2644B391-9BFE-445C-A9EC-F544BB85FB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314" y="0"/>
            <a:ext cx="6525472" cy="6858000"/>
          </a:xfrm>
          <a:prstGeom prst="rect">
            <a:avLst/>
          </a:prstGeom>
          <a:solidFill>
            <a:schemeClr val="bg1">
              <a:lumMod val="75000"/>
              <a:lumOff val="25000"/>
            </a:schemeClr>
          </a:solidFill>
          <a:ln w="6350" cap="sq" cmpd="sng" algn="ctr">
            <a:noFill/>
            <a:prstDash val="solid"/>
            <a:miter lim="800000"/>
          </a:ln>
          <a:effectLst/>
        </p:spPr>
      </p:sp>
      <p:sp>
        <p:nvSpPr>
          <p:cNvPr id="11" name="Rectangle 10">
            <a:extLst>
              <a:ext uri="{FF2B5EF4-FFF2-40B4-BE49-F238E27FC236}">
                <a16:creationId xmlns:a16="http://schemas.microsoft.com/office/drawing/2014/main" id="{80F26E69-87D9-4655-AE7B-280A87AA3C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38682" y="320040"/>
            <a:ext cx="5888736" cy="6217920"/>
          </a:xfrm>
          <a:prstGeom prst="rect">
            <a:avLst/>
          </a:prstGeom>
          <a:noFill/>
          <a:ln w="6350" cap="sq" cmpd="sng" algn="ctr">
            <a:solidFill>
              <a:schemeClr val="tx1"/>
            </a:solidFill>
            <a:prstDash val="solid"/>
            <a:miter lim="800000"/>
          </a:ln>
          <a:effectLst>
            <a:softEdge rad="0"/>
          </a:effectLst>
        </p:spPr>
      </p:sp>
      <p:sp>
        <p:nvSpPr>
          <p:cNvPr id="2" name="Title 1">
            <a:extLst>
              <a:ext uri="{FF2B5EF4-FFF2-40B4-BE49-F238E27FC236}">
                <a16:creationId xmlns:a16="http://schemas.microsoft.com/office/drawing/2014/main" id="{27C97E7D-9508-D348-87B6-C251253D15B7}"/>
              </a:ext>
            </a:extLst>
          </p:cNvPr>
          <p:cNvSpPr>
            <a:spLocks noGrp="1"/>
          </p:cNvSpPr>
          <p:nvPr>
            <p:ph type="ctrTitle"/>
          </p:nvPr>
        </p:nvSpPr>
        <p:spPr>
          <a:xfrm>
            <a:off x="1578316" y="1348844"/>
            <a:ext cx="5409468" cy="3042706"/>
          </a:xfrm>
        </p:spPr>
        <p:txBody>
          <a:bodyPr>
            <a:noAutofit/>
          </a:bodyPr>
          <a:lstStyle/>
          <a:p>
            <a:pPr>
              <a:spcAft>
                <a:spcPts val="1200"/>
              </a:spcAft>
            </a:pPr>
            <a:r>
              <a:rPr lang="en-US" sz="4800" dirty="0"/>
              <a:t>Understanding Geopolitical</a:t>
            </a:r>
            <a:br>
              <a:rPr lang="en-US" sz="4800" dirty="0"/>
            </a:br>
            <a:r>
              <a:rPr lang="en-US" sz="4800" dirty="0"/>
              <a:t>factors and  Covid-19 data</a:t>
            </a:r>
            <a:endParaRPr lang="en-US" sz="4000" dirty="0">
              <a:solidFill>
                <a:schemeClr val="tx1"/>
              </a:solidFill>
            </a:endParaRPr>
          </a:p>
        </p:txBody>
      </p:sp>
      <p:sp>
        <p:nvSpPr>
          <p:cNvPr id="3" name="Subtitle 2">
            <a:extLst>
              <a:ext uri="{FF2B5EF4-FFF2-40B4-BE49-F238E27FC236}">
                <a16:creationId xmlns:a16="http://schemas.microsoft.com/office/drawing/2014/main" id="{D6EFC7EF-6AB9-DE4E-8D98-046A2DA15AD3}"/>
              </a:ext>
            </a:extLst>
          </p:cNvPr>
          <p:cNvSpPr>
            <a:spLocks noGrp="1"/>
          </p:cNvSpPr>
          <p:nvPr>
            <p:ph type="subTitle" idx="1"/>
          </p:nvPr>
        </p:nvSpPr>
        <p:spPr>
          <a:xfrm>
            <a:off x="1578316" y="4682061"/>
            <a:ext cx="5409468" cy="950976"/>
          </a:xfrm>
        </p:spPr>
        <p:txBody>
          <a:bodyPr>
            <a:normAutofit lnSpcReduction="10000"/>
          </a:bodyPr>
          <a:lstStyle/>
          <a:p>
            <a:r>
              <a:rPr lang="en-US" dirty="0">
                <a:solidFill>
                  <a:schemeClr val="tx1"/>
                </a:solidFill>
              </a:rPr>
              <a:t>Eliot Cleveland</a:t>
            </a:r>
          </a:p>
          <a:p>
            <a:r>
              <a:rPr lang="en-US" dirty="0">
                <a:solidFill>
                  <a:schemeClr val="tx1"/>
                </a:solidFill>
              </a:rPr>
              <a:t>Gina Freed</a:t>
            </a:r>
          </a:p>
          <a:p>
            <a:r>
              <a:rPr lang="en-US" dirty="0">
                <a:solidFill>
                  <a:schemeClr val="tx1"/>
                </a:solidFill>
              </a:rPr>
              <a:t>Marc Leslie</a:t>
            </a:r>
          </a:p>
        </p:txBody>
      </p:sp>
    </p:spTree>
    <p:extLst>
      <p:ext uri="{BB962C8B-B14F-4D97-AF65-F5344CB8AC3E}">
        <p14:creationId xmlns:p14="http://schemas.microsoft.com/office/powerpoint/2010/main" val="24693579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F6397B-408C-184B-84D9-36085B790493}"/>
              </a:ext>
            </a:extLst>
          </p:cNvPr>
          <p:cNvSpPr>
            <a:spLocks noGrp="1"/>
          </p:cNvSpPr>
          <p:nvPr>
            <p:ph type="title"/>
          </p:nvPr>
        </p:nvSpPr>
        <p:spPr>
          <a:xfrm>
            <a:off x="404327" y="334684"/>
            <a:ext cx="10058400" cy="1371600"/>
          </a:xfrm>
        </p:spPr>
        <p:txBody>
          <a:bodyPr/>
          <a:lstStyle/>
          <a:p>
            <a:r>
              <a:rPr lang="en-US" dirty="0"/>
              <a:t>Global Data</a:t>
            </a:r>
            <a:br>
              <a:rPr lang="en-US" dirty="0"/>
            </a:br>
            <a:r>
              <a:rPr lang="en-US" sz="2800" dirty="0"/>
              <a:t>Fun to look at, difficult to interpret</a:t>
            </a:r>
            <a:endParaRPr lang="en-US" dirty="0"/>
          </a:p>
        </p:txBody>
      </p:sp>
      <p:pic>
        <p:nvPicPr>
          <p:cNvPr id="5" name="Content Placeholder 4">
            <a:extLst>
              <a:ext uri="{FF2B5EF4-FFF2-40B4-BE49-F238E27FC236}">
                <a16:creationId xmlns:a16="http://schemas.microsoft.com/office/drawing/2014/main" id="{1A9EA377-3663-4D80-B86B-D9B4F9DC43D3}"/>
              </a:ext>
            </a:extLst>
          </p:cNvPr>
          <p:cNvPicPr>
            <a:picLocks noGrp="1" noChangeAspect="1"/>
          </p:cNvPicPr>
          <p:nvPr>
            <p:ph idx="1"/>
          </p:nvPr>
        </p:nvPicPr>
        <p:blipFill rotWithShape="1">
          <a:blip r:embed="rId2"/>
          <a:srcRect l="4421" r="1440" b="9396"/>
          <a:stretch/>
        </p:blipFill>
        <p:spPr>
          <a:xfrm>
            <a:off x="538067" y="2014193"/>
            <a:ext cx="5486401" cy="2817620"/>
          </a:xfrm>
          <a:prstGeom prst="rect">
            <a:avLst/>
          </a:prstGeom>
        </p:spPr>
      </p:pic>
      <p:pic>
        <p:nvPicPr>
          <p:cNvPr id="3" name="Picture 2">
            <a:extLst>
              <a:ext uri="{FF2B5EF4-FFF2-40B4-BE49-F238E27FC236}">
                <a16:creationId xmlns:a16="http://schemas.microsoft.com/office/drawing/2014/main" id="{F9F3ADFD-17F1-4BD6-AE95-D8AAA809FEF8}"/>
              </a:ext>
            </a:extLst>
          </p:cNvPr>
          <p:cNvPicPr>
            <a:picLocks noChangeAspect="1"/>
          </p:cNvPicPr>
          <p:nvPr/>
        </p:nvPicPr>
        <p:blipFill>
          <a:blip r:embed="rId3"/>
          <a:stretch>
            <a:fillRect/>
          </a:stretch>
        </p:blipFill>
        <p:spPr>
          <a:xfrm>
            <a:off x="6167532" y="2014194"/>
            <a:ext cx="5486401" cy="2817619"/>
          </a:xfrm>
          <a:prstGeom prst="rect">
            <a:avLst/>
          </a:prstGeom>
        </p:spPr>
      </p:pic>
      <p:sp>
        <p:nvSpPr>
          <p:cNvPr id="4" name="TextBox 3">
            <a:extLst>
              <a:ext uri="{FF2B5EF4-FFF2-40B4-BE49-F238E27FC236}">
                <a16:creationId xmlns:a16="http://schemas.microsoft.com/office/drawing/2014/main" id="{E0104B5A-3D46-43B1-9598-3CFCEC25EAF8}"/>
              </a:ext>
            </a:extLst>
          </p:cNvPr>
          <p:cNvSpPr txBox="1"/>
          <p:nvPr/>
        </p:nvSpPr>
        <p:spPr>
          <a:xfrm>
            <a:off x="538067" y="5010538"/>
            <a:ext cx="10683551" cy="1031051"/>
          </a:xfrm>
          <a:prstGeom prst="rect">
            <a:avLst/>
          </a:prstGeom>
          <a:noFill/>
        </p:spPr>
        <p:txBody>
          <a:bodyPr wrap="square" rtlCol="0">
            <a:spAutoFit/>
          </a:bodyPr>
          <a:lstStyle/>
          <a:p>
            <a:pPr algn="ctr"/>
            <a:r>
              <a:rPr lang="en-US" sz="1650" dirty="0"/>
              <a:t>We considered several independent variables but at the global level, the signal was lost in the noise.</a:t>
            </a:r>
          </a:p>
          <a:p>
            <a:pPr algn="ctr"/>
            <a:endParaRPr lang="en-US" sz="1650" dirty="0"/>
          </a:p>
          <a:p>
            <a:pPr algn="ctr"/>
            <a:r>
              <a:rPr lang="en-US" sz="2800" dirty="0"/>
              <a:t>We needed more granularity!</a:t>
            </a:r>
            <a:r>
              <a:rPr lang="en-US" sz="1650" dirty="0"/>
              <a:t> </a:t>
            </a:r>
          </a:p>
        </p:txBody>
      </p:sp>
    </p:spTree>
    <p:extLst>
      <p:ext uri="{BB962C8B-B14F-4D97-AF65-F5344CB8AC3E}">
        <p14:creationId xmlns:p14="http://schemas.microsoft.com/office/powerpoint/2010/main" val="15651741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F65165-02CA-4F0C-939D-C80C31C2D355}"/>
              </a:ext>
            </a:extLst>
          </p:cNvPr>
          <p:cNvSpPr>
            <a:spLocks noGrp="1"/>
          </p:cNvSpPr>
          <p:nvPr>
            <p:ph type="title"/>
          </p:nvPr>
        </p:nvSpPr>
        <p:spPr>
          <a:xfrm>
            <a:off x="354564" y="401215"/>
            <a:ext cx="10058400" cy="866529"/>
          </a:xfrm>
        </p:spPr>
        <p:txBody>
          <a:bodyPr/>
          <a:lstStyle/>
          <a:p>
            <a:r>
              <a:rPr lang="en-US" dirty="0"/>
              <a:t>The Path Forward - Europe</a:t>
            </a:r>
          </a:p>
        </p:txBody>
      </p:sp>
      <p:sp>
        <p:nvSpPr>
          <p:cNvPr id="3" name="Content Placeholder 2">
            <a:extLst>
              <a:ext uri="{FF2B5EF4-FFF2-40B4-BE49-F238E27FC236}">
                <a16:creationId xmlns:a16="http://schemas.microsoft.com/office/drawing/2014/main" id="{5FA90F36-2335-4218-B022-09FDC81E5A48}"/>
              </a:ext>
            </a:extLst>
          </p:cNvPr>
          <p:cNvSpPr>
            <a:spLocks noGrp="1"/>
          </p:cNvSpPr>
          <p:nvPr>
            <p:ph idx="1"/>
          </p:nvPr>
        </p:nvSpPr>
        <p:spPr>
          <a:xfrm>
            <a:off x="973495" y="1552614"/>
            <a:ext cx="4232988" cy="3989770"/>
          </a:xfrm>
        </p:spPr>
        <p:txBody>
          <a:bodyPr/>
          <a:lstStyle/>
          <a:p>
            <a:r>
              <a:rPr lang="en-US" dirty="0"/>
              <a:t>Globally the relationships we looked at were  weak and not enough to explain what might be going on</a:t>
            </a:r>
          </a:p>
          <a:p>
            <a:r>
              <a:rPr lang="en-US" dirty="0"/>
              <a:t>Europe had the most normal distribution of case and death data among all of the continents</a:t>
            </a:r>
          </a:p>
          <a:p>
            <a:endParaRPr lang="en-US" dirty="0"/>
          </a:p>
        </p:txBody>
      </p:sp>
      <p:pic>
        <p:nvPicPr>
          <p:cNvPr id="4" name="Picture 3">
            <a:extLst>
              <a:ext uri="{FF2B5EF4-FFF2-40B4-BE49-F238E27FC236}">
                <a16:creationId xmlns:a16="http://schemas.microsoft.com/office/drawing/2014/main" id="{A8BF1DFB-35E5-4D54-87C2-59C6C96F8C15}"/>
              </a:ext>
            </a:extLst>
          </p:cNvPr>
          <p:cNvPicPr>
            <a:picLocks noChangeAspect="1"/>
          </p:cNvPicPr>
          <p:nvPr/>
        </p:nvPicPr>
        <p:blipFill>
          <a:blip r:embed="rId2"/>
          <a:stretch>
            <a:fillRect/>
          </a:stretch>
        </p:blipFill>
        <p:spPr>
          <a:xfrm>
            <a:off x="5383764" y="1552614"/>
            <a:ext cx="6334125" cy="4057650"/>
          </a:xfrm>
          <a:prstGeom prst="rect">
            <a:avLst/>
          </a:prstGeom>
          <a:solidFill>
            <a:schemeClr val="accent3">
              <a:lumMod val="60000"/>
              <a:lumOff val="40000"/>
            </a:schemeClr>
          </a:solidFill>
          <a:ln>
            <a:solidFill>
              <a:schemeClr val="accent3">
                <a:lumMod val="60000"/>
                <a:lumOff val="40000"/>
              </a:schemeClr>
            </a:solidFill>
          </a:ln>
        </p:spPr>
      </p:pic>
      <p:pic>
        <p:nvPicPr>
          <p:cNvPr id="6" name="Picture 5">
            <a:extLst>
              <a:ext uri="{FF2B5EF4-FFF2-40B4-BE49-F238E27FC236}">
                <a16:creationId xmlns:a16="http://schemas.microsoft.com/office/drawing/2014/main" id="{81F3B239-B9B3-491A-9C60-1F215DF60981}"/>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1726164" y="3547498"/>
            <a:ext cx="2230015" cy="2230015"/>
          </a:xfrm>
          <a:prstGeom prst="rect">
            <a:avLst/>
          </a:prstGeom>
        </p:spPr>
      </p:pic>
      <p:sp>
        <p:nvSpPr>
          <p:cNvPr id="7" name="TextBox 6">
            <a:extLst>
              <a:ext uri="{FF2B5EF4-FFF2-40B4-BE49-F238E27FC236}">
                <a16:creationId xmlns:a16="http://schemas.microsoft.com/office/drawing/2014/main" id="{43D19B89-34AC-4F8F-9195-0720938127F0}"/>
              </a:ext>
            </a:extLst>
          </p:cNvPr>
          <p:cNvSpPr txBox="1"/>
          <p:nvPr/>
        </p:nvSpPr>
        <p:spPr>
          <a:xfrm>
            <a:off x="2051646" y="6488668"/>
            <a:ext cx="2076685" cy="369332"/>
          </a:xfrm>
          <a:prstGeom prst="rect">
            <a:avLst/>
          </a:prstGeom>
          <a:noFill/>
        </p:spPr>
        <p:txBody>
          <a:bodyPr wrap="square" rtlCol="0">
            <a:spAutoFit/>
          </a:bodyPr>
          <a:lstStyle/>
          <a:p>
            <a:r>
              <a:rPr lang="en-US" sz="900" dirty="0">
                <a:hlinkClick r:id="rId4" tooltip="https://commons.wikimedia.org/wiki/File:Crystal_128_Forward.svg"/>
              </a:rPr>
              <a:t>This Photo</a:t>
            </a:r>
            <a:r>
              <a:rPr lang="en-US" sz="900" dirty="0"/>
              <a:t> by Unknown Author is licensed under </a:t>
            </a:r>
            <a:r>
              <a:rPr lang="en-US" sz="900" dirty="0">
                <a:hlinkClick r:id="rId5" tooltip="https://creativecommons.org/licenses/by-sa/3.0/"/>
              </a:rPr>
              <a:t>CC BY-SA</a:t>
            </a:r>
            <a:endParaRPr lang="en-US" sz="900" dirty="0"/>
          </a:p>
        </p:txBody>
      </p:sp>
    </p:spTree>
    <p:extLst>
      <p:ext uri="{BB962C8B-B14F-4D97-AF65-F5344CB8AC3E}">
        <p14:creationId xmlns:p14="http://schemas.microsoft.com/office/powerpoint/2010/main" val="22855630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F155FA-B255-4160-98C1-DAF353FECC14}"/>
              </a:ext>
            </a:extLst>
          </p:cNvPr>
          <p:cNvSpPr>
            <a:spLocks noGrp="1"/>
          </p:cNvSpPr>
          <p:nvPr>
            <p:ph type="title"/>
          </p:nvPr>
        </p:nvSpPr>
        <p:spPr/>
        <p:txBody>
          <a:bodyPr/>
          <a:lstStyle/>
          <a:p>
            <a:r>
              <a:rPr lang="en-US" dirty="0"/>
              <a:t>Statistical Analysis</a:t>
            </a:r>
          </a:p>
        </p:txBody>
      </p:sp>
      <p:sp>
        <p:nvSpPr>
          <p:cNvPr id="3" name="Text Placeholder 2">
            <a:extLst>
              <a:ext uri="{FF2B5EF4-FFF2-40B4-BE49-F238E27FC236}">
                <a16:creationId xmlns:a16="http://schemas.microsoft.com/office/drawing/2014/main" id="{A72CD7C0-FA1D-4BE3-B8C3-D6B32808093F}"/>
              </a:ext>
            </a:extLst>
          </p:cNvPr>
          <p:cNvSpPr>
            <a:spLocks noGrp="1"/>
          </p:cNvSpPr>
          <p:nvPr>
            <p:ph type="body" idx="1"/>
          </p:nvPr>
        </p:nvSpPr>
        <p:spPr/>
        <p:txBody>
          <a:bodyPr/>
          <a:lstStyle/>
          <a:p>
            <a:r>
              <a:rPr lang="en-US" dirty="0"/>
              <a:t>Drilling down into European Data</a:t>
            </a:r>
          </a:p>
        </p:txBody>
      </p:sp>
    </p:spTree>
    <p:extLst>
      <p:ext uri="{BB962C8B-B14F-4D97-AF65-F5344CB8AC3E}">
        <p14:creationId xmlns:p14="http://schemas.microsoft.com/office/powerpoint/2010/main" val="39595215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9543FA-E26D-854D-9E34-F3CD00D5C95F}"/>
              </a:ext>
            </a:extLst>
          </p:cNvPr>
          <p:cNvSpPr>
            <a:spLocks noGrp="1"/>
          </p:cNvSpPr>
          <p:nvPr>
            <p:ph type="title"/>
          </p:nvPr>
        </p:nvSpPr>
        <p:spPr>
          <a:xfrm>
            <a:off x="379332" y="375928"/>
            <a:ext cx="10058400" cy="879181"/>
          </a:xfrm>
        </p:spPr>
        <p:txBody>
          <a:bodyPr/>
          <a:lstStyle/>
          <a:p>
            <a:r>
              <a:rPr lang="en-US" dirty="0"/>
              <a:t>STILL A LOT OF NOTHING</a:t>
            </a:r>
          </a:p>
        </p:txBody>
      </p:sp>
      <p:pic>
        <p:nvPicPr>
          <p:cNvPr id="17" name="Picture 16" descr="Chart, scatter chart&#10;&#10;Description automatically generated">
            <a:extLst>
              <a:ext uri="{FF2B5EF4-FFF2-40B4-BE49-F238E27FC236}">
                <a16:creationId xmlns:a16="http://schemas.microsoft.com/office/drawing/2014/main" id="{2AA79E28-7D54-FC4E-AA50-B3D09EC7D818}"/>
              </a:ext>
            </a:extLst>
          </p:cNvPr>
          <p:cNvPicPr>
            <a:picLocks noChangeAspect="1"/>
          </p:cNvPicPr>
          <p:nvPr/>
        </p:nvPicPr>
        <p:blipFill>
          <a:blip r:embed="rId2"/>
          <a:stretch>
            <a:fillRect/>
          </a:stretch>
        </p:blipFill>
        <p:spPr>
          <a:xfrm>
            <a:off x="684600" y="2616376"/>
            <a:ext cx="2743200" cy="1828800"/>
          </a:xfrm>
          <a:prstGeom prst="rect">
            <a:avLst/>
          </a:prstGeom>
        </p:spPr>
      </p:pic>
      <p:pic>
        <p:nvPicPr>
          <p:cNvPr id="19" name="Picture 18" descr="Chart, scatter chart&#10;&#10;Description automatically generated">
            <a:extLst>
              <a:ext uri="{FF2B5EF4-FFF2-40B4-BE49-F238E27FC236}">
                <a16:creationId xmlns:a16="http://schemas.microsoft.com/office/drawing/2014/main" id="{331AE343-ECAD-474F-B2FE-DF068A353678}"/>
              </a:ext>
            </a:extLst>
          </p:cNvPr>
          <p:cNvPicPr>
            <a:picLocks noChangeAspect="1"/>
          </p:cNvPicPr>
          <p:nvPr/>
        </p:nvPicPr>
        <p:blipFill>
          <a:blip r:embed="rId3"/>
          <a:stretch>
            <a:fillRect/>
          </a:stretch>
        </p:blipFill>
        <p:spPr>
          <a:xfrm>
            <a:off x="684600" y="4602026"/>
            <a:ext cx="2743200" cy="1828800"/>
          </a:xfrm>
          <a:prstGeom prst="rect">
            <a:avLst/>
          </a:prstGeom>
        </p:spPr>
      </p:pic>
      <p:pic>
        <p:nvPicPr>
          <p:cNvPr id="21" name="Picture 20" descr="Chart, scatter chart&#10;&#10;Description automatically generated">
            <a:extLst>
              <a:ext uri="{FF2B5EF4-FFF2-40B4-BE49-F238E27FC236}">
                <a16:creationId xmlns:a16="http://schemas.microsoft.com/office/drawing/2014/main" id="{190CF0C2-C13F-D644-AB81-E7DC4BFD1CD7}"/>
              </a:ext>
            </a:extLst>
          </p:cNvPr>
          <p:cNvPicPr>
            <a:picLocks noChangeAspect="1"/>
          </p:cNvPicPr>
          <p:nvPr/>
        </p:nvPicPr>
        <p:blipFill>
          <a:blip r:embed="rId4"/>
          <a:stretch>
            <a:fillRect/>
          </a:stretch>
        </p:blipFill>
        <p:spPr>
          <a:xfrm>
            <a:off x="4582568" y="2616376"/>
            <a:ext cx="2743200" cy="1828800"/>
          </a:xfrm>
          <a:prstGeom prst="rect">
            <a:avLst/>
          </a:prstGeom>
        </p:spPr>
      </p:pic>
      <p:pic>
        <p:nvPicPr>
          <p:cNvPr id="23" name="Picture 22" descr="Chart, scatter chart&#10;&#10;Description automatically generated">
            <a:extLst>
              <a:ext uri="{FF2B5EF4-FFF2-40B4-BE49-F238E27FC236}">
                <a16:creationId xmlns:a16="http://schemas.microsoft.com/office/drawing/2014/main" id="{312BB446-BEE3-FE48-A281-248A2FB1AB2C}"/>
              </a:ext>
            </a:extLst>
          </p:cNvPr>
          <p:cNvPicPr>
            <a:picLocks noChangeAspect="1"/>
          </p:cNvPicPr>
          <p:nvPr/>
        </p:nvPicPr>
        <p:blipFill>
          <a:blip r:embed="rId5"/>
          <a:stretch>
            <a:fillRect/>
          </a:stretch>
        </p:blipFill>
        <p:spPr>
          <a:xfrm>
            <a:off x="4582568" y="4602026"/>
            <a:ext cx="2743200" cy="1828800"/>
          </a:xfrm>
          <a:prstGeom prst="rect">
            <a:avLst/>
          </a:prstGeom>
        </p:spPr>
      </p:pic>
      <p:pic>
        <p:nvPicPr>
          <p:cNvPr id="25" name="Picture 24" descr="Chart, scatter chart&#10;&#10;Description automatically generated">
            <a:extLst>
              <a:ext uri="{FF2B5EF4-FFF2-40B4-BE49-F238E27FC236}">
                <a16:creationId xmlns:a16="http://schemas.microsoft.com/office/drawing/2014/main" id="{5A04BDAB-639D-9842-A757-7D3DE3633463}"/>
              </a:ext>
            </a:extLst>
          </p:cNvPr>
          <p:cNvPicPr>
            <a:picLocks noChangeAspect="1"/>
          </p:cNvPicPr>
          <p:nvPr/>
        </p:nvPicPr>
        <p:blipFill>
          <a:blip r:embed="rId6"/>
          <a:stretch>
            <a:fillRect/>
          </a:stretch>
        </p:blipFill>
        <p:spPr>
          <a:xfrm>
            <a:off x="8480536" y="2616376"/>
            <a:ext cx="2743200" cy="1828800"/>
          </a:xfrm>
          <a:prstGeom prst="rect">
            <a:avLst/>
          </a:prstGeom>
        </p:spPr>
      </p:pic>
      <p:pic>
        <p:nvPicPr>
          <p:cNvPr id="27" name="Picture 26" descr="Chart, scatter chart&#10;&#10;Description automatically generated">
            <a:extLst>
              <a:ext uri="{FF2B5EF4-FFF2-40B4-BE49-F238E27FC236}">
                <a16:creationId xmlns:a16="http://schemas.microsoft.com/office/drawing/2014/main" id="{BBC76667-9EEB-7F4C-99C3-4BA8F8B0904F}"/>
              </a:ext>
            </a:extLst>
          </p:cNvPr>
          <p:cNvPicPr>
            <a:picLocks noChangeAspect="1"/>
          </p:cNvPicPr>
          <p:nvPr/>
        </p:nvPicPr>
        <p:blipFill>
          <a:blip r:embed="rId7"/>
          <a:stretch>
            <a:fillRect/>
          </a:stretch>
        </p:blipFill>
        <p:spPr>
          <a:xfrm>
            <a:off x="8480536" y="4602026"/>
            <a:ext cx="2743200" cy="1828800"/>
          </a:xfrm>
          <a:prstGeom prst="rect">
            <a:avLst/>
          </a:prstGeom>
          <a:ln w="44450" cmpd="thickThin">
            <a:solidFill>
              <a:schemeClr val="accent1">
                <a:alpha val="0"/>
              </a:schemeClr>
            </a:solidFill>
            <a:extLst>
              <a:ext uri="{C807C97D-BFC1-408E-A445-0C87EB9F89A2}">
                <ask:lineSketchStyleProps xmlns:ask="http://schemas.microsoft.com/office/drawing/2018/sketchyshapes" xmlns="" sd="1219033472">
                  <a:custGeom>
                    <a:avLst/>
                    <a:gdLst>
                      <a:gd name="connsiteX0" fmla="*/ 0 w 2743200"/>
                      <a:gd name="connsiteY0" fmla="*/ 0 h 1828800"/>
                      <a:gd name="connsiteX1" fmla="*/ 2743200 w 2743200"/>
                      <a:gd name="connsiteY1" fmla="*/ 0 h 1828800"/>
                      <a:gd name="connsiteX2" fmla="*/ 2743200 w 2743200"/>
                      <a:gd name="connsiteY2" fmla="*/ 1828800 h 1828800"/>
                      <a:gd name="connsiteX3" fmla="*/ 0 w 2743200"/>
                      <a:gd name="connsiteY3" fmla="*/ 1828800 h 1828800"/>
                      <a:gd name="connsiteX4" fmla="*/ 0 w 2743200"/>
                      <a:gd name="connsiteY4" fmla="*/ 0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3200" h="1828800" fill="none" extrusionOk="0">
                        <a:moveTo>
                          <a:pt x="0" y="0"/>
                        </a:moveTo>
                        <a:cubicBezTo>
                          <a:pt x="557698" y="-49533"/>
                          <a:pt x="1714911" y="-14809"/>
                          <a:pt x="2743200" y="0"/>
                        </a:cubicBezTo>
                        <a:cubicBezTo>
                          <a:pt x="2636599" y="367117"/>
                          <a:pt x="2853145" y="984081"/>
                          <a:pt x="2743200" y="1828800"/>
                        </a:cubicBezTo>
                        <a:cubicBezTo>
                          <a:pt x="2370134" y="1780569"/>
                          <a:pt x="535906" y="1913255"/>
                          <a:pt x="0" y="1828800"/>
                        </a:cubicBezTo>
                        <a:cubicBezTo>
                          <a:pt x="-74709" y="1288832"/>
                          <a:pt x="115789" y="437046"/>
                          <a:pt x="0" y="0"/>
                        </a:cubicBezTo>
                        <a:close/>
                      </a:path>
                      <a:path w="2743200" h="1828800" stroke="0" extrusionOk="0">
                        <a:moveTo>
                          <a:pt x="0" y="0"/>
                        </a:moveTo>
                        <a:cubicBezTo>
                          <a:pt x="510230" y="118645"/>
                          <a:pt x="2203280" y="116012"/>
                          <a:pt x="2743200" y="0"/>
                        </a:cubicBezTo>
                        <a:cubicBezTo>
                          <a:pt x="2764206" y="662342"/>
                          <a:pt x="2879095" y="1373568"/>
                          <a:pt x="2743200" y="1828800"/>
                        </a:cubicBezTo>
                        <a:cubicBezTo>
                          <a:pt x="1393899" y="1963400"/>
                          <a:pt x="301312" y="1671604"/>
                          <a:pt x="0" y="1828800"/>
                        </a:cubicBezTo>
                        <a:cubicBezTo>
                          <a:pt x="-8667" y="1207121"/>
                          <a:pt x="84160" y="722087"/>
                          <a:pt x="0" y="0"/>
                        </a:cubicBezTo>
                        <a:close/>
                      </a:path>
                    </a:pathLst>
                  </a:custGeom>
                  <ask:type>
                    <ask:lineSketchNone/>
                  </ask:type>
                </ask:lineSketchStyleProps>
              </a:ext>
            </a:extLst>
          </a:ln>
        </p:spPr>
      </p:pic>
      <p:sp>
        <p:nvSpPr>
          <p:cNvPr id="28" name="TextBox 27">
            <a:extLst>
              <a:ext uri="{FF2B5EF4-FFF2-40B4-BE49-F238E27FC236}">
                <a16:creationId xmlns:a16="http://schemas.microsoft.com/office/drawing/2014/main" id="{67B81ADB-47D3-F843-AD2D-2D4E7CC15488}"/>
              </a:ext>
            </a:extLst>
          </p:cNvPr>
          <p:cNvSpPr txBox="1"/>
          <p:nvPr/>
        </p:nvSpPr>
        <p:spPr>
          <a:xfrm>
            <a:off x="740864" y="1428333"/>
            <a:ext cx="10932754"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venir Next LT Pro" panose="02020404030301010803"/>
                <a:ea typeface="+mn-ea"/>
                <a:cs typeface="+mn-cs"/>
              </a:rPr>
              <a:t>Creating scatter plots to see the relationship between GDP, Human Development Index (HDI) and Corruption perception showed ups that there was little to no correlation between any of these metrics and Cases or Deaths per million.</a:t>
            </a:r>
          </a:p>
        </p:txBody>
      </p:sp>
      <p:sp>
        <p:nvSpPr>
          <p:cNvPr id="29" name="TextBox 28">
            <a:extLst>
              <a:ext uri="{FF2B5EF4-FFF2-40B4-BE49-F238E27FC236}">
                <a16:creationId xmlns:a16="http://schemas.microsoft.com/office/drawing/2014/main" id="{9FF93891-26F9-FE4A-8B95-9C8312AF2BDA}"/>
              </a:ext>
            </a:extLst>
          </p:cNvPr>
          <p:cNvSpPr txBox="1"/>
          <p:nvPr/>
        </p:nvSpPr>
        <p:spPr>
          <a:xfrm>
            <a:off x="2869782" y="4260384"/>
            <a:ext cx="567327"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0000"/>
                </a:solidFill>
                <a:effectLst/>
                <a:uLnTx/>
                <a:uFillTx/>
                <a:latin typeface="Avenir Next LT Pro" panose="02020404030301010803"/>
                <a:ea typeface="+mn-ea"/>
                <a:cs typeface="+mn-cs"/>
              </a:rPr>
              <a:t>r</a:t>
            </a:r>
            <a:r>
              <a:rPr kumimoji="0" lang="en-US" sz="800" b="0" i="0" u="none" strike="noStrike" kern="1200" cap="none" spc="0" normalizeH="0" baseline="30000" noProof="0" dirty="0">
                <a:ln>
                  <a:noFill/>
                </a:ln>
                <a:solidFill>
                  <a:srgbClr val="FF0000"/>
                </a:solidFill>
                <a:effectLst/>
                <a:uLnTx/>
                <a:uFillTx/>
                <a:latin typeface="Avenir Next LT Pro" panose="02020404030301010803"/>
                <a:ea typeface="+mn-ea"/>
                <a:cs typeface="+mn-cs"/>
              </a:rPr>
              <a:t>2</a:t>
            </a:r>
            <a:r>
              <a:rPr kumimoji="0" lang="en-US" sz="800" b="0" i="0" u="none" strike="noStrike" kern="1200" cap="none" spc="0" normalizeH="0" baseline="0" noProof="0" dirty="0">
                <a:ln>
                  <a:noFill/>
                </a:ln>
                <a:solidFill>
                  <a:srgbClr val="FF0000"/>
                </a:solidFill>
                <a:effectLst/>
                <a:uLnTx/>
                <a:uFillTx/>
                <a:latin typeface="Avenir Next LT Pro" panose="02020404030301010803"/>
                <a:ea typeface="+mn-ea"/>
                <a:cs typeface="+mn-cs"/>
              </a:rPr>
              <a:t> = 0.0 </a:t>
            </a:r>
          </a:p>
        </p:txBody>
      </p:sp>
      <p:sp>
        <p:nvSpPr>
          <p:cNvPr id="30" name="TextBox 29">
            <a:extLst>
              <a:ext uri="{FF2B5EF4-FFF2-40B4-BE49-F238E27FC236}">
                <a16:creationId xmlns:a16="http://schemas.microsoft.com/office/drawing/2014/main" id="{EC16F38D-77CB-3A41-BABE-7248F569A134}"/>
              </a:ext>
            </a:extLst>
          </p:cNvPr>
          <p:cNvSpPr txBox="1"/>
          <p:nvPr/>
        </p:nvSpPr>
        <p:spPr>
          <a:xfrm>
            <a:off x="2783247" y="6276685"/>
            <a:ext cx="644553" cy="215444"/>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0000"/>
                </a:solidFill>
                <a:effectLst/>
                <a:uLnTx/>
                <a:uFillTx/>
                <a:latin typeface="Avenir Next LT Pro" panose="02020404030301010803"/>
                <a:ea typeface="+mn-ea"/>
                <a:cs typeface="+mn-cs"/>
              </a:rPr>
              <a:t>r</a:t>
            </a:r>
            <a:r>
              <a:rPr kumimoji="0" lang="en-US" sz="800" b="0" i="0" u="none" strike="noStrike" kern="1200" cap="none" spc="0" normalizeH="0" baseline="30000" noProof="0" dirty="0">
                <a:ln>
                  <a:noFill/>
                </a:ln>
                <a:solidFill>
                  <a:srgbClr val="FF0000"/>
                </a:solidFill>
                <a:effectLst/>
                <a:uLnTx/>
                <a:uFillTx/>
                <a:latin typeface="Avenir Next LT Pro" panose="02020404030301010803"/>
                <a:ea typeface="+mn-ea"/>
                <a:cs typeface="+mn-cs"/>
              </a:rPr>
              <a:t>2</a:t>
            </a:r>
            <a:r>
              <a:rPr kumimoji="0" lang="en-US" sz="800" b="0" i="0" u="none" strike="noStrike" kern="1200" cap="none" spc="0" normalizeH="0" baseline="0" noProof="0" dirty="0">
                <a:ln>
                  <a:noFill/>
                </a:ln>
                <a:solidFill>
                  <a:srgbClr val="FF0000"/>
                </a:solidFill>
                <a:effectLst/>
                <a:uLnTx/>
                <a:uFillTx/>
                <a:latin typeface="Avenir Next LT Pro" panose="02020404030301010803"/>
                <a:ea typeface="+mn-ea"/>
                <a:cs typeface="+mn-cs"/>
              </a:rPr>
              <a:t> = 0.08 </a:t>
            </a:r>
          </a:p>
        </p:txBody>
      </p:sp>
      <p:sp>
        <p:nvSpPr>
          <p:cNvPr id="31" name="TextBox 30">
            <a:extLst>
              <a:ext uri="{FF2B5EF4-FFF2-40B4-BE49-F238E27FC236}">
                <a16:creationId xmlns:a16="http://schemas.microsoft.com/office/drawing/2014/main" id="{2B6263E9-1B93-1F46-8983-FAD6103EE508}"/>
              </a:ext>
            </a:extLst>
          </p:cNvPr>
          <p:cNvSpPr txBox="1"/>
          <p:nvPr/>
        </p:nvSpPr>
        <p:spPr>
          <a:xfrm>
            <a:off x="6767750" y="4290894"/>
            <a:ext cx="567327"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0000"/>
                </a:solidFill>
                <a:effectLst/>
                <a:uLnTx/>
                <a:uFillTx/>
                <a:latin typeface="Avenir Next LT Pro" panose="02020404030301010803"/>
                <a:ea typeface="+mn-ea"/>
                <a:cs typeface="+mn-cs"/>
              </a:rPr>
              <a:t>r</a:t>
            </a:r>
            <a:r>
              <a:rPr kumimoji="0" lang="en-US" sz="800" b="0" i="0" u="none" strike="noStrike" kern="1200" cap="none" spc="0" normalizeH="0" baseline="30000" noProof="0" dirty="0">
                <a:ln>
                  <a:noFill/>
                </a:ln>
                <a:solidFill>
                  <a:srgbClr val="FF0000"/>
                </a:solidFill>
                <a:effectLst/>
                <a:uLnTx/>
                <a:uFillTx/>
                <a:latin typeface="Avenir Next LT Pro" panose="02020404030301010803"/>
                <a:ea typeface="+mn-ea"/>
                <a:cs typeface="+mn-cs"/>
              </a:rPr>
              <a:t>2</a:t>
            </a:r>
            <a:r>
              <a:rPr kumimoji="0" lang="en-US" sz="800" b="0" i="0" u="none" strike="noStrike" kern="1200" cap="none" spc="0" normalizeH="0" baseline="0" noProof="0" dirty="0">
                <a:ln>
                  <a:noFill/>
                </a:ln>
                <a:solidFill>
                  <a:srgbClr val="FF0000"/>
                </a:solidFill>
                <a:effectLst/>
                <a:uLnTx/>
                <a:uFillTx/>
                <a:latin typeface="Avenir Next LT Pro" panose="02020404030301010803"/>
                <a:ea typeface="+mn-ea"/>
                <a:cs typeface="+mn-cs"/>
              </a:rPr>
              <a:t> = 0.0 </a:t>
            </a:r>
          </a:p>
        </p:txBody>
      </p:sp>
      <p:sp>
        <p:nvSpPr>
          <p:cNvPr id="32" name="TextBox 31">
            <a:extLst>
              <a:ext uri="{FF2B5EF4-FFF2-40B4-BE49-F238E27FC236}">
                <a16:creationId xmlns:a16="http://schemas.microsoft.com/office/drawing/2014/main" id="{DB22CBBD-FCE5-F74C-BE83-C33B3ABEB024}"/>
              </a:ext>
            </a:extLst>
          </p:cNvPr>
          <p:cNvSpPr txBox="1"/>
          <p:nvPr/>
        </p:nvSpPr>
        <p:spPr>
          <a:xfrm>
            <a:off x="6734523" y="6276685"/>
            <a:ext cx="591245" cy="215444"/>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0000"/>
                </a:solidFill>
                <a:effectLst/>
                <a:uLnTx/>
                <a:uFillTx/>
                <a:latin typeface="Avenir Next LT Pro" panose="02020404030301010803"/>
                <a:ea typeface="+mn-ea"/>
                <a:cs typeface="+mn-cs"/>
              </a:rPr>
              <a:t>r</a:t>
            </a:r>
            <a:r>
              <a:rPr kumimoji="0" lang="en-US" sz="800" b="0" i="0" u="none" strike="noStrike" kern="1200" cap="none" spc="0" normalizeH="0" baseline="30000" noProof="0" dirty="0">
                <a:ln>
                  <a:noFill/>
                </a:ln>
                <a:solidFill>
                  <a:srgbClr val="FF0000"/>
                </a:solidFill>
                <a:effectLst/>
                <a:uLnTx/>
                <a:uFillTx/>
                <a:latin typeface="Avenir Next LT Pro" panose="02020404030301010803"/>
                <a:ea typeface="+mn-ea"/>
                <a:cs typeface="+mn-cs"/>
              </a:rPr>
              <a:t>2</a:t>
            </a:r>
            <a:r>
              <a:rPr kumimoji="0" lang="en-US" sz="800" b="0" i="0" u="none" strike="noStrike" kern="1200" cap="none" spc="0" normalizeH="0" baseline="0" noProof="0" dirty="0">
                <a:ln>
                  <a:noFill/>
                </a:ln>
                <a:solidFill>
                  <a:srgbClr val="FF0000"/>
                </a:solidFill>
                <a:effectLst/>
                <a:uLnTx/>
                <a:uFillTx/>
                <a:latin typeface="Avenir Next LT Pro" panose="02020404030301010803"/>
                <a:ea typeface="+mn-ea"/>
                <a:cs typeface="+mn-cs"/>
              </a:rPr>
              <a:t> = 0.02 </a:t>
            </a:r>
          </a:p>
        </p:txBody>
      </p:sp>
      <p:sp>
        <p:nvSpPr>
          <p:cNvPr id="33" name="TextBox 32">
            <a:extLst>
              <a:ext uri="{FF2B5EF4-FFF2-40B4-BE49-F238E27FC236}">
                <a16:creationId xmlns:a16="http://schemas.microsoft.com/office/drawing/2014/main" id="{5E3C1406-ECC9-404E-B5F5-D0F7877050E7}"/>
              </a:ext>
            </a:extLst>
          </p:cNvPr>
          <p:cNvSpPr txBox="1"/>
          <p:nvPr/>
        </p:nvSpPr>
        <p:spPr>
          <a:xfrm>
            <a:off x="10656409" y="4305325"/>
            <a:ext cx="567327"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0000"/>
                </a:solidFill>
                <a:effectLst/>
                <a:uLnTx/>
                <a:uFillTx/>
                <a:latin typeface="Avenir Next LT Pro" panose="02020404030301010803"/>
                <a:ea typeface="+mn-ea"/>
                <a:cs typeface="+mn-cs"/>
              </a:rPr>
              <a:t>r</a:t>
            </a:r>
            <a:r>
              <a:rPr kumimoji="0" lang="en-US" sz="800" b="0" i="0" u="none" strike="noStrike" kern="1200" cap="none" spc="0" normalizeH="0" baseline="30000" noProof="0" dirty="0">
                <a:ln>
                  <a:noFill/>
                </a:ln>
                <a:solidFill>
                  <a:srgbClr val="FF0000"/>
                </a:solidFill>
                <a:effectLst/>
                <a:uLnTx/>
                <a:uFillTx/>
                <a:latin typeface="Avenir Next LT Pro" panose="02020404030301010803"/>
                <a:ea typeface="+mn-ea"/>
                <a:cs typeface="+mn-cs"/>
              </a:rPr>
              <a:t>2</a:t>
            </a:r>
            <a:r>
              <a:rPr kumimoji="0" lang="en-US" sz="800" b="0" i="0" u="none" strike="noStrike" kern="1200" cap="none" spc="0" normalizeH="0" baseline="0" noProof="0" dirty="0">
                <a:ln>
                  <a:noFill/>
                </a:ln>
                <a:solidFill>
                  <a:srgbClr val="FF0000"/>
                </a:solidFill>
                <a:effectLst/>
                <a:uLnTx/>
                <a:uFillTx/>
                <a:latin typeface="Avenir Next LT Pro" panose="02020404030301010803"/>
                <a:ea typeface="+mn-ea"/>
                <a:cs typeface="+mn-cs"/>
              </a:rPr>
              <a:t> = 0.0 </a:t>
            </a:r>
          </a:p>
        </p:txBody>
      </p:sp>
      <p:sp>
        <p:nvSpPr>
          <p:cNvPr id="34" name="TextBox 33">
            <a:extLst>
              <a:ext uri="{FF2B5EF4-FFF2-40B4-BE49-F238E27FC236}">
                <a16:creationId xmlns:a16="http://schemas.microsoft.com/office/drawing/2014/main" id="{33BBB4D5-5CD4-AF48-B0DE-B3DB0A22F693}"/>
              </a:ext>
            </a:extLst>
          </p:cNvPr>
          <p:cNvSpPr txBox="1"/>
          <p:nvPr/>
        </p:nvSpPr>
        <p:spPr>
          <a:xfrm>
            <a:off x="10625905" y="6276685"/>
            <a:ext cx="591245"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0000"/>
                </a:solidFill>
                <a:effectLst/>
                <a:uLnTx/>
                <a:uFillTx/>
                <a:latin typeface="Avenir Next LT Pro" panose="02020404030301010803"/>
                <a:ea typeface="+mn-ea"/>
                <a:cs typeface="+mn-cs"/>
              </a:rPr>
              <a:t>r</a:t>
            </a:r>
            <a:r>
              <a:rPr kumimoji="0" lang="en-US" sz="800" b="0" i="0" u="none" strike="noStrike" kern="1200" cap="none" spc="0" normalizeH="0" baseline="30000" noProof="0" dirty="0">
                <a:ln>
                  <a:noFill/>
                </a:ln>
                <a:solidFill>
                  <a:srgbClr val="FF0000"/>
                </a:solidFill>
                <a:effectLst/>
                <a:uLnTx/>
                <a:uFillTx/>
                <a:latin typeface="Avenir Next LT Pro" panose="02020404030301010803"/>
                <a:ea typeface="+mn-ea"/>
                <a:cs typeface="+mn-cs"/>
              </a:rPr>
              <a:t>2</a:t>
            </a:r>
            <a:r>
              <a:rPr kumimoji="0" lang="en-US" sz="800" b="0" i="0" u="none" strike="noStrike" kern="1200" cap="none" spc="0" normalizeH="0" baseline="0" noProof="0" dirty="0">
                <a:ln>
                  <a:noFill/>
                </a:ln>
                <a:solidFill>
                  <a:srgbClr val="FF0000"/>
                </a:solidFill>
                <a:effectLst/>
                <a:uLnTx/>
                <a:uFillTx/>
                <a:latin typeface="Avenir Next LT Pro" panose="02020404030301010803"/>
                <a:ea typeface="+mn-ea"/>
                <a:cs typeface="+mn-cs"/>
              </a:rPr>
              <a:t> = 0.13 </a:t>
            </a:r>
          </a:p>
        </p:txBody>
      </p:sp>
    </p:spTree>
    <p:extLst>
      <p:ext uri="{BB962C8B-B14F-4D97-AF65-F5344CB8AC3E}">
        <p14:creationId xmlns:p14="http://schemas.microsoft.com/office/powerpoint/2010/main" val="36887151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9372BB-E1F0-4044-85BB-71D4BBF6B003}"/>
              </a:ext>
            </a:extLst>
          </p:cNvPr>
          <p:cNvSpPr>
            <a:spLocks noGrp="1"/>
          </p:cNvSpPr>
          <p:nvPr>
            <p:ph type="title"/>
          </p:nvPr>
        </p:nvSpPr>
        <p:spPr>
          <a:xfrm>
            <a:off x="478972" y="505071"/>
            <a:ext cx="10058400" cy="754561"/>
          </a:xfrm>
        </p:spPr>
        <p:txBody>
          <a:bodyPr/>
          <a:lstStyle/>
          <a:p>
            <a:r>
              <a:rPr lang="en-US" dirty="0"/>
              <a:t>Schengen Region</a:t>
            </a:r>
          </a:p>
        </p:txBody>
      </p:sp>
      <p:pic>
        <p:nvPicPr>
          <p:cNvPr id="8" name="Content Placeholder 7">
            <a:extLst>
              <a:ext uri="{FF2B5EF4-FFF2-40B4-BE49-F238E27FC236}">
                <a16:creationId xmlns:a16="http://schemas.microsoft.com/office/drawing/2014/main" id="{67217B3D-E957-490C-A4D6-35182FC33DD0}"/>
              </a:ext>
            </a:extLst>
          </p:cNvPr>
          <p:cNvPicPr>
            <a:picLocks noGrp="1" noChangeAspect="1"/>
          </p:cNvPicPr>
          <p:nvPr>
            <p:ph idx="1"/>
          </p:nvPr>
        </p:nvPicPr>
        <p:blipFill>
          <a:blip r:embed="rId2"/>
          <a:stretch>
            <a:fillRect/>
          </a:stretch>
        </p:blipFill>
        <p:spPr>
          <a:xfrm>
            <a:off x="6721153" y="785192"/>
            <a:ext cx="4494244" cy="5063679"/>
          </a:xfrm>
          <a:prstGeom prst="rect">
            <a:avLst/>
          </a:prstGeom>
        </p:spPr>
      </p:pic>
      <p:pic>
        <p:nvPicPr>
          <p:cNvPr id="10" name="Picture 9">
            <a:extLst>
              <a:ext uri="{FF2B5EF4-FFF2-40B4-BE49-F238E27FC236}">
                <a16:creationId xmlns:a16="http://schemas.microsoft.com/office/drawing/2014/main" id="{8A6E215D-270E-4DB0-8D65-1531D7B4931E}"/>
              </a:ext>
            </a:extLst>
          </p:cNvPr>
          <p:cNvPicPr>
            <a:picLocks noChangeAspect="1"/>
          </p:cNvPicPr>
          <p:nvPr/>
        </p:nvPicPr>
        <p:blipFill>
          <a:blip r:embed="rId3"/>
          <a:stretch>
            <a:fillRect/>
          </a:stretch>
        </p:blipFill>
        <p:spPr>
          <a:xfrm>
            <a:off x="743145" y="2039648"/>
            <a:ext cx="5713835" cy="3809223"/>
          </a:xfrm>
          <a:prstGeom prst="rect">
            <a:avLst/>
          </a:prstGeom>
        </p:spPr>
      </p:pic>
      <p:sp>
        <p:nvSpPr>
          <p:cNvPr id="11" name="TextBox 10">
            <a:extLst>
              <a:ext uri="{FF2B5EF4-FFF2-40B4-BE49-F238E27FC236}">
                <a16:creationId xmlns:a16="http://schemas.microsoft.com/office/drawing/2014/main" id="{D8B2495C-9D73-44A2-A2E4-614B82E2ECB0}"/>
              </a:ext>
            </a:extLst>
          </p:cNvPr>
          <p:cNvSpPr txBox="1"/>
          <p:nvPr/>
        </p:nvSpPr>
        <p:spPr>
          <a:xfrm>
            <a:off x="625151" y="1436982"/>
            <a:ext cx="5383763" cy="369332"/>
          </a:xfrm>
          <a:prstGeom prst="rect">
            <a:avLst/>
          </a:prstGeom>
          <a:noFill/>
        </p:spPr>
        <p:txBody>
          <a:bodyPr wrap="square" rtlCol="0">
            <a:spAutoFit/>
          </a:bodyPr>
          <a:lstStyle/>
          <a:p>
            <a:r>
              <a:rPr lang="en-US" dirty="0"/>
              <a:t>We considered free movement as a factor, but…</a:t>
            </a:r>
          </a:p>
        </p:txBody>
      </p:sp>
      <p:sp>
        <p:nvSpPr>
          <p:cNvPr id="12" name="TextBox 11">
            <a:extLst>
              <a:ext uri="{FF2B5EF4-FFF2-40B4-BE49-F238E27FC236}">
                <a16:creationId xmlns:a16="http://schemas.microsoft.com/office/drawing/2014/main" id="{0B71211E-4E78-46E9-B304-2F0D6D82922D}"/>
              </a:ext>
            </a:extLst>
          </p:cNvPr>
          <p:cNvSpPr txBox="1"/>
          <p:nvPr/>
        </p:nvSpPr>
        <p:spPr>
          <a:xfrm>
            <a:off x="743145" y="6011589"/>
            <a:ext cx="5713835" cy="369332"/>
          </a:xfrm>
          <a:prstGeom prst="rect">
            <a:avLst/>
          </a:prstGeom>
          <a:noFill/>
        </p:spPr>
        <p:txBody>
          <a:bodyPr wrap="square" rtlCol="0">
            <a:spAutoFit/>
          </a:bodyPr>
          <a:lstStyle/>
          <a:p>
            <a:r>
              <a:rPr lang="en-US" dirty="0"/>
              <a:t>P value = 0.516  (cannot reject the null hypothesis)</a:t>
            </a:r>
          </a:p>
        </p:txBody>
      </p:sp>
    </p:spTree>
    <p:extLst>
      <p:ext uri="{BB962C8B-B14F-4D97-AF65-F5344CB8AC3E}">
        <p14:creationId xmlns:p14="http://schemas.microsoft.com/office/powerpoint/2010/main" val="4372718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9372BB-E1F0-4044-85BB-71D4BBF6B003}"/>
              </a:ext>
            </a:extLst>
          </p:cNvPr>
          <p:cNvSpPr>
            <a:spLocks noGrp="1"/>
          </p:cNvSpPr>
          <p:nvPr>
            <p:ph type="title"/>
          </p:nvPr>
        </p:nvSpPr>
        <p:spPr>
          <a:xfrm>
            <a:off x="404327" y="457199"/>
            <a:ext cx="10058400" cy="717239"/>
          </a:xfrm>
        </p:spPr>
        <p:txBody>
          <a:bodyPr/>
          <a:lstStyle/>
          <a:p>
            <a:r>
              <a:rPr lang="en-US" dirty="0"/>
              <a:t>Euro-Regions Groups</a:t>
            </a:r>
          </a:p>
        </p:txBody>
      </p:sp>
      <p:pic>
        <p:nvPicPr>
          <p:cNvPr id="8" name="Content Placeholder 7">
            <a:extLst>
              <a:ext uri="{FF2B5EF4-FFF2-40B4-BE49-F238E27FC236}">
                <a16:creationId xmlns:a16="http://schemas.microsoft.com/office/drawing/2014/main" id="{040FBC6C-CB54-4198-A0EF-92088B2A152F}"/>
              </a:ext>
            </a:extLst>
          </p:cNvPr>
          <p:cNvPicPr>
            <a:picLocks noGrp="1"/>
          </p:cNvPicPr>
          <p:nvPr>
            <p:ph idx="1"/>
          </p:nvPr>
        </p:nvPicPr>
        <p:blipFill rotWithShape="1">
          <a:blip r:embed="rId2"/>
          <a:srcRect l="5827" t="4500" r="4175" b="3883"/>
          <a:stretch/>
        </p:blipFill>
        <p:spPr>
          <a:xfrm>
            <a:off x="1334275" y="1905506"/>
            <a:ext cx="3844213" cy="4040155"/>
          </a:xfrm>
          <a:prstGeom prst="rect">
            <a:avLst/>
          </a:prstGeom>
        </p:spPr>
      </p:pic>
      <p:sp>
        <p:nvSpPr>
          <p:cNvPr id="9" name="TextBox 8">
            <a:extLst>
              <a:ext uri="{FF2B5EF4-FFF2-40B4-BE49-F238E27FC236}">
                <a16:creationId xmlns:a16="http://schemas.microsoft.com/office/drawing/2014/main" id="{64207A10-8524-49E5-B54A-1E8BFAA31CCC}"/>
              </a:ext>
            </a:extLst>
          </p:cNvPr>
          <p:cNvSpPr txBox="1"/>
          <p:nvPr/>
        </p:nvSpPr>
        <p:spPr>
          <a:xfrm>
            <a:off x="6096000" y="1905506"/>
            <a:ext cx="4637315" cy="3046988"/>
          </a:xfrm>
          <a:prstGeom prst="rect">
            <a:avLst/>
          </a:prstGeom>
          <a:noFill/>
        </p:spPr>
        <p:txBody>
          <a:bodyPr wrap="square" rtlCol="0">
            <a:spAutoFit/>
          </a:bodyPr>
          <a:lstStyle/>
          <a:p>
            <a:r>
              <a:rPr lang="en-US" sz="2400" dirty="0"/>
              <a:t>We tried separating Europe into four regions</a:t>
            </a:r>
          </a:p>
          <a:p>
            <a:endParaRPr lang="en-US" sz="2400" dirty="0"/>
          </a:p>
          <a:p>
            <a:r>
              <a:rPr lang="en-US" sz="2400" dirty="0"/>
              <a:t>Don’t Russian to judgment!</a:t>
            </a:r>
          </a:p>
          <a:p>
            <a:endParaRPr lang="en-US" sz="2400" dirty="0"/>
          </a:p>
          <a:p>
            <a:r>
              <a:rPr lang="en-US" sz="2400" dirty="0"/>
              <a:t>We included Russia in the European dataset, despite the fact that it is trans-continental</a:t>
            </a:r>
          </a:p>
        </p:txBody>
      </p:sp>
    </p:spTree>
    <p:extLst>
      <p:ext uri="{BB962C8B-B14F-4D97-AF65-F5344CB8AC3E}">
        <p14:creationId xmlns:p14="http://schemas.microsoft.com/office/powerpoint/2010/main" val="20576624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E6D8F-5E8F-B444-9A01-2FBB11A0F1F1}"/>
              </a:ext>
            </a:extLst>
          </p:cNvPr>
          <p:cNvSpPr>
            <a:spLocks noGrp="1"/>
          </p:cNvSpPr>
          <p:nvPr>
            <p:ph type="title"/>
          </p:nvPr>
        </p:nvSpPr>
        <p:spPr>
          <a:xfrm>
            <a:off x="386006" y="398114"/>
            <a:ext cx="10058400" cy="692297"/>
          </a:xfrm>
        </p:spPr>
        <p:txBody>
          <a:bodyPr>
            <a:normAutofit/>
          </a:bodyPr>
          <a:lstStyle/>
          <a:p>
            <a:r>
              <a:rPr lang="en-US" dirty="0"/>
              <a:t>Stacking Up the Boxes</a:t>
            </a:r>
          </a:p>
        </p:txBody>
      </p:sp>
      <p:pic>
        <p:nvPicPr>
          <p:cNvPr id="7" name="Picture 6" descr="Chart, box and whisker chart&#10;&#10;Description automatically generated">
            <a:extLst>
              <a:ext uri="{FF2B5EF4-FFF2-40B4-BE49-F238E27FC236}">
                <a16:creationId xmlns:a16="http://schemas.microsoft.com/office/drawing/2014/main" id="{3816175B-E468-7046-AC68-744DC26D4C8D}"/>
              </a:ext>
            </a:extLst>
          </p:cNvPr>
          <p:cNvPicPr>
            <a:picLocks noChangeAspect="1"/>
          </p:cNvPicPr>
          <p:nvPr/>
        </p:nvPicPr>
        <p:blipFill>
          <a:blip r:embed="rId2"/>
          <a:stretch>
            <a:fillRect/>
          </a:stretch>
        </p:blipFill>
        <p:spPr>
          <a:xfrm>
            <a:off x="6353800" y="1388287"/>
            <a:ext cx="5157216" cy="3438144"/>
          </a:xfrm>
          <a:prstGeom prst="rect">
            <a:avLst/>
          </a:prstGeom>
        </p:spPr>
      </p:pic>
      <p:pic>
        <p:nvPicPr>
          <p:cNvPr id="9" name="Picture 8" descr="Chart, box and whisker chart&#10;&#10;Description automatically generated">
            <a:extLst>
              <a:ext uri="{FF2B5EF4-FFF2-40B4-BE49-F238E27FC236}">
                <a16:creationId xmlns:a16="http://schemas.microsoft.com/office/drawing/2014/main" id="{A1965AAD-EE3B-094A-AB3F-9E124D62ADB4}"/>
              </a:ext>
            </a:extLst>
          </p:cNvPr>
          <p:cNvPicPr>
            <a:picLocks noChangeAspect="1"/>
          </p:cNvPicPr>
          <p:nvPr/>
        </p:nvPicPr>
        <p:blipFill>
          <a:blip r:embed="rId3"/>
          <a:stretch>
            <a:fillRect/>
          </a:stretch>
        </p:blipFill>
        <p:spPr>
          <a:xfrm>
            <a:off x="680984" y="1388287"/>
            <a:ext cx="5157216" cy="3438144"/>
          </a:xfrm>
          <a:prstGeom prst="rect">
            <a:avLst/>
          </a:prstGeom>
        </p:spPr>
      </p:pic>
      <p:sp>
        <p:nvSpPr>
          <p:cNvPr id="10" name="TextBox 9">
            <a:extLst>
              <a:ext uri="{FF2B5EF4-FFF2-40B4-BE49-F238E27FC236}">
                <a16:creationId xmlns:a16="http://schemas.microsoft.com/office/drawing/2014/main" id="{69E84149-2D22-A04C-A06C-830300BC25A0}"/>
              </a:ext>
            </a:extLst>
          </p:cNvPr>
          <p:cNvSpPr txBox="1"/>
          <p:nvPr/>
        </p:nvSpPr>
        <p:spPr>
          <a:xfrm>
            <a:off x="1234775" y="5019188"/>
            <a:ext cx="9890425" cy="120032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venir Next LT Pro" panose="02020404030301010803"/>
                <a:ea typeface="+mn-ea"/>
                <a:cs typeface="+mn-cs"/>
              </a:rPr>
              <a:t>By simply charting a boxplot of the different regions, we could see that Northern Europe looked different enough from the other three regions to be worth investigating. </a:t>
            </a:r>
          </a:p>
        </p:txBody>
      </p:sp>
      <p:sp>
        <p:nvSpPr>
          <p:cNvPr id="12" name="TextBox 11">
            <a:extLst>
              <a:ext uri="{FF2B5EF4-FFF2-40B4-BE49-F238E27FC236}">
                <a16:creationId xmlns:a16="http://schemas.microsoft.com/office/drawing/2014/main" id="{7489F18E-B40A-6F40-8E8D-4F1DF2273078}"/>
              </a:ext>
            </a:extLst>
          </p:cNvPr>
          <p:cNvSpPr txBox="1"/>
          <p:nvPr/>
        </p:nvSpPr>
        <p:spPr>
          <a:xfrm>
            <a:off x="1962290" y="1775405"/>
            <a:ext cx="622286"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000000"/>
                </a:solidFill>
                <a:effectLst/>
                <a:uLnTx/>
                <a:uFillTx/>
                <a:latin typeface="Avenir Next LT Pro" panose="02020404030301010803"/>
                <a:ea typeface="+mn-ea"/>
                <a:cs typeface="+mn-cs"/>
              </a:rPr>
              <a:t>Czechia</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dirty="0">
              <a:ln>
                <a:noFill/>
              </a:ln>
              <a:solidFill>
                <a:srgbClr val="000000"/>
              </a:solidFill>
              <a:effectLst/>
              <a:uLnTx/>
              <a:uFillTx/>
              <a:latin typeface="Avenir Next LT Pro" panose="02020404030301010803"/>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dirty="0">
              <a:ln>
                <a:noFill/>
              </a:ln>
              <a:solidFill>
                <a:srgbClr val="000000"/>
              </a:solidFill>
              <a:effectLst/>
              <a:uLnTx/>
              <a:uFillTx/>
              <a:latin typeface="Avenir Next LT Pro" panose="02020404030301010803"/>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000000"/>
                </a:solidFill>
                <a:effectLst/>
                <a:uLnTx/>
                <a:uFillTx/>
                <a:latin typeface="Avenir Next LT Pro" panose="02020404030301010803"/>
                <a:ea typeface="+mn-ea"/>
                <a:cs typeface="+mn-cs"/>
              </a:rPr>
              <a:t>Montenegro</a:t>
            </a:r>
          </a:p>
        </p:txBody>
      </p:sp>
      <p:cxnSp>
        <p:nvCxnSpPr>
          <p:cNvPr id="14" name="Straight Arrow Connector 13">
            <a:extLst>
              <a:ext uri="{FF2B5EF4-FFF2-40B4-BE49-F238E27FC236}">
                <a16:creationId xmlns:a16="http://schemas.microsoft.com/office/drawing/2014/main" id="{1FC26C0F-3D30-3048-897D-E6A5FC0FF8A8}"/>
              </a:ext>
            </a:extLst>
          </p:cNvPr>
          <p:cNvCxnSpPr/>
          <p:nvPr/>
        </p:nvCxnSpPr>
        <p:spPr>
          <a:xfrm flipH="1" flipV="1">
            <a:off x="1708660" y="1838812"/>
            <a:ext cx="327048" cy="240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C16F4A20-2BCF-BA41-955F-22AD552054DF}"/>
              </a:ext>
            </a:extLst>
          </p:cNvPr>
          <p:cNvCxnSpPr>
            <a:cxnSpLocks/>
          </p:cNvCxnSpPr>
          <p:nvPr/>
        </p:nvCxnSpPr>
        <p:spPr>
          <a:xfrm flipH="1" flipV="1">
            <a:off x="1708660" y="1889587"/>
            <a:ext cx="327048" cy="2662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B9608A9E-E1AB-6543-A45C-65D069B9641C}"/>
              </a:ext>
            </a:extLst>
          </p:cNvPr>
          <p:cNvSpPr txBox="1"/>
          <p:nvPr/>
        </p:nvSpPr>
        <p:spPr>
          <a:xfrm>
            <a:off x="3111911" y="2498483"/>
            <a:ext cx="622286" cy="18466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000000"/>
                </a:solidFill>
                <a:effectLst/>
                <a:uLnTx/>
                <a:uFillTx/>
                <a:latin typeface="Avenir Next LT Pro" panose="02020404030301010803"/>
                <a:ea typeface="+mn-ea"/>
                <a:cs typeface="+mn-cs"/>
              </a:rPr>
              <a:t>Sweden</a:t>
            </a:r>
          </a:p>
        </p:txBody>
      </p:sp>
      <p:cxnSp>
        <p:nvCxnSpPr>
          <p:cNvPr id="25" name="Straight Arrow Connector 24">
            <a:extLst>
              <a:ext uri="{FF2B5EF4-FFF2-40B4-BE49-F238E27FC236}">
                <a16:creationId xmlns:a16="http://schemas.microsoft.com/office/drawing/2014/main" id="{1A864CCF-5F30-F945-BAF1-806D8F678017}"/>
              </a:ext>
            </a:extLst>
          </p:cNvPr>
          <p:cNvCxnSpPr>
            <a:cxnSpLocks/>
          </p:cNvCxnSpPr>
          <p:nvPr/>
        </p:nvCxnSpPr>
        <p:spPr>
          <a:xfrm flipH="1">
            <a:off x="2756549" y="2617514"/>
            <a:ext cx="408705" cy="2057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776ABD27-0BC2-6949-89AF-87B6BFCC68FD}"/>
              </a:ext>
            </a:extLst>
          </p:cNvPr>
          <p:cNvSpPr txBox="1"/>
          <p:nvPr/>
        </p:nvSpPr>
        <p:spPr>
          <a:xfrm>
            <a:off x="8563426" y="2693707"/>
            <a:ext cx="622286" cy="18466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000000"/>
                </a:solidFill>
                <a:effectLst/>
                <a:uLnTx/>
                <a:uFillTx/>
                <a:latin typeface="Avenir Next LT Pro" panose="02020404030301010803"/>
                <a:ea typeface="+mn-ea"/>
                <a:cs typeface="+mn-cs"/>
              </a:rPr>
              <a:t>Sweden</a:t>
            </a:r>
          </a:p>
        </p:txBody>
      </p:sp>
      <p:cxnSp>
        <p:nvCxnSpPr>
          <p:cNvPr id="27" name="Straight Arrow Connector 26">
            <a:extLst>
              <a:ext uri="{FF2B5EF4-FFF2-40B4-BE49-F238E27FC236}">
                <a16:creationId xmlns:a16="http://schemas.microsoft.com/office/drawing/2014/main" id="{303C07D4-2656-7444-801C-6430BD86E073}"/>
              </a:ext>
            </a:extLst>
          </p:cNvPr>
          <p:cNvCxnSpPr>
            <a:cxnSpLocks/>
          </p:cNvCxnSpPr>
          <p:nvPr/>
        </p:nvCxnSpPr>
        <p:spPr>
          <a:xfrm flipH="1">
            <a:off x="8428721" y="2823293"/>
            <a:ext cx="214695" cy="2458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2AAF13D3-09ED-B348-A883-06614FA366EB}"/>
              </a:ext>
            </a:extLst>
          </p:cNvPr>
          <p:cNvSpPr txBox="1"/>
          <p:nvPr/>
        </p:nvSpPr>
        <p:spPr>
          <a:xfrm>
            <a:off x="4145389" y="3904857"/>
            <a:ext cx="622286" cy="18466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000000"/>
                </a:solidFill>
                <a:effectLst/>
                <a:uLnTx/>
                <a:uFillTx/>
                <a:latin typeface="Avenir Next LT Pro" panose="02020404030301010803"/>
                <a:ea typeface="+mn-ea"/>
                <a:cs typeface="+mn-cs"/>
              </a:rPr>
              <a:t>Greece</a:t>
            </a:r>
          </a:p>
        </p:txBody>
      </p:sp>
      <p:cxnSp>
        <p:nvCxnSpPr>
          <p:cNvPr id="30" name="Straight Arrow Connector 29">
            <a:extLst>
              <a:ext uri="{FF2B5EF4-FFF2-40B4-BE49-F238E27FC236}">
                <a16:creationId xmlns:a16="http://schemas.microsoft.com/office/drawing/2014/main" id="{23812764-2752-8F43-8106-E8F57A846329}"/>
              </a:ext>
            </a:extLst>
          </p:cNvPr>
          <p:cNvCxnSpPr>
            <a:cxnSpLocks/>
          </p:cNvCxnSpPr>
          <p:nvPr/>
        </p:nvCxnSpPr>
        <p:spPr>
          <a:xfrm flipH="1" flipV="1">
            <a:off x="3796653" y="3903440"/>
            <a:ext cx="414927" cy="1004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10455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F2D67E-5E88-D342-9C5F-CEF8DAC49A48}"/>
              </a:ext>
            </a:extLst>
          </p:cNvPr>
          <p:cNvSpPr>
            <a:spLocks noGrp="1"/>
          </p:cNvSpPr>
          <p:nvPr>
            <p:ph type="title"/>
          </p:nvPr>
        </p:nvSpPr>
        <p:spPr>
          <a:xfrm>
            <a:off x="379332" y="388964"/>
            <a:ext cx="10058400" cy="718994"/>
          </a:xfrm>
        </p:spPr>
        <p:txBody>
          <a:bodyPr/>
          <a:lstStyle/>
          <a:p>
            <a:r>
              <a:rPr lang="en-US" dirty="0"/>
              <a:t>ANOVA Testing</a:t>
            </a:r>
          </a:p>
        </p:txBody>
      </p:sp>
      <p:pic>
        <p:nvPicPr>
          <p:cNvPr id="5" name="Content Placeholder 4">
            <a:extLst>
              <a:ext uri="{FF2B5EF4-FFF2-40B4-BE49-F238E27FC236}">
                <a16:creationId xmlns:a16="http://schemas.microsoft.com/office/drawing/2014/main" id="{5B9CA90A-A8E6-5340-ACB6-C4F960039E68}"/>
              </a:ext>
            </a:extLst>
          </p:cNvPr>
          <p:cNvPicPr>
            <a:picLocks noGrp="1" noChangeAspect="1"/>
          </p:cNvPicPr>
          <p:nvPr>
            <p:ph idx="1"/>
          </p:nvPr>
        </p:nvPicPr>
        <p:blipFill>
          <a:blip r:embed="rId2"/>
          <a:stretch>
            <a:fillRect/>
          </a:stretch>
        </p:blipFill>
        <p:spPr>
          <a:xfrm>
            <a:off x="2469892" y="2103949"/>
            <a:ext cx="6835366" cy="4298347"/>
          </a:xfrm>
        </p:spPr>
      </p:pic>
      <p:sp>
        <p:nvSpPr>
          <p:cNvPr id="6" name="TextBox 5">
            <a:extLst>
              <a:ext uri="{FF2B5EF4-FFF2-40B4-BE49-F238E27FC236}">
                <a16:creationId xmlns:a16="http://schemas.microsoft.com/office/drawing/2014/main" id="{FA4D7E49-6EFE-6D42-A65B-8AC6D200B9FF}"/>
              </a:ext>
            </a:extLst>
          </p:cNvPr>
          <p:cNvSpPr txBox="1"/>
          <p:nvPr/>
        </p:nvSpPr>
        <p:spPr>
          <a:xfrm>
            <a:off x="330426" y="1107958"/>
            <a:ext cx="11482241" cy="92333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venir Next LT Pro" panose="02020404030301010803"/>
                <a:ea typeface="+mn-ea"/>
                <a:cs typeface="+mn-cs"/>
              </a:rPr>
              <a:t>For Cases per Million, H</a:t>
            </a:r>
            <a:r>
              <a:rPr kumimoji="0" lang="en-US" sz="1800" b="0" i="0" u="none" strike="noStrike" kern="1200" cap="none" spc="0" normalizeH="0" baseline="-25000" noProof="0" dirty="0">
                <a:ln>
                  <a:noFill/>
                </a:ln>
                <a:solidFill>
                  <a:srgbClr val="000000"/>
                </a:solidFill>
                <a:effectLst/>
                <a:uLnTx/>
                <a:uFillTx/>
                <a:latin typeface="Avenir Next LT Pro" panose="02020404030301010803"/>
                <a:ea typeface="+mn-ea"/>
                <a:cs typeface="+mn-cs"/>
              </a:rPr>
              <a:t>0</a:t>
            </a:r>
            <a:r>
              <a:rPr kumimoji="0" lang="en-US" sz="1800" b="0" i="0" u="none" strike="noStrike" kern="1200" cap="none" spc="0" normalizeH="0" baseline="0" noProof="0" dirty="0">
                <a:ln>
                  <a:noFill/>
                </a:ln>
                <a:solidFill>
                  <a:srgbClr val="000000"/>
                </a:solidFill>
                <a:effectLst/>
                <a:uLnTx/>
                <a:uFillTx/>
                <a:latin typeface="Avenir Next LT Pro" panose="02020404030301010803"/>
                <a:ea typeface="+mn-ea"/>
                <a:cs typeface="+mn-cs"/>
              </a:rPr>
              <a:t> was </a:t>
            </a:r>
            <a:r>
              <a:rPr kumimoji="0" lang="en-US" sz="1800" b="0" i="0" u="none" strike="noStrike" kern="1200" cap="none" spc="0" normalizeH="0" baseline="0" noProof="0" dirty="0">
                <a:ln>
                  <a:noFill/>
                </a:ln>
                <a:solidFill>
                  <a:srgbClr val="00B050"/>
                </a:solidFill>
                <a:effectLst/>
                <a:uLnTx/>
                <a:uFillTx/>
                <a:latin typeface="Avenir Next LT Pro" panose="02020404030301010803"/>
                <a:ea typeface="+mn-ea"/>
                <a:cs typeface="+mn-cs"/>
              </a:rPr>
              <a:t>accepted</a:t>
            </a:r>
            <a:r>
              <a:rPr kumimoji="0" lang="en-US" sz="1800" b="0" i="0" u="none" strike="noStrike" kern="1200" cap="none" spc="0" normalizeH="0" baseline="0" noProof="0" dirty="0">
                <a:ln>
                  <a:noFill/>
                </a:ln>
                <a:solidFill>
                  <a:srgbClr val="000000"/>
                </a:solidFill>
                <a:effectLst/>
                <a:uLnTx/>
                <a:uFillTx/>
                <a:latin typeface="Avenir Next LT Pro" panose="02020404030301010803"/>
                <a:ea typeface="+mn-ea"/>
                <a:cs typeface="+mn-cs"/>
              </a:rPr>
              <a:t> with a p-value of 0.0845 against an Alpha of 0.05</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venir Next LT Pro" panose="02020404030301010803"/>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venir Next LT Pro" panose="02020404030301010803"/>
                <a:ea typeface="+mn-ea"/>
                <a:cs typeface="+mn-cs"/>
              </a:rPr>
              <a:t>For Deaths per Million H</a:t>
            </a:r>
            <a:r>
              <a:rPr kumimoji="0" lang="en-US" sz="1800" b="0" i="0" u="none" strike="noStrike" kern="1200" cap="none" spc="0" normalizeH="0" baseline="-25000" noProof="0" dirty="0">
                <a:ln>
                  <a:noFill/>
                </a:ln>
                <a:solidFill>
                  <a:srgbClr val="000000"/>
                </a:solidFill>
                <a:effectLst/>
                <a:uLnTx/>
                <a:uFillTx/>
                <a:latin typeface="Avenir Next LT Pro" panose="02020404030301010803"/>
                <a:ea typeface="+mn-ea"/>
                <a:cs typeface="+mn-cs"/>
              </a:rPr>
              <a:t>0</a:t>
            </a:r>
            <a:r>
              <a:rPr kumimoji="0" lang="en-US" sz="1800" b="0" i="0" u="none" strike="noStrike" kern="1200" cap="none" spc="0" normalizeH="0" baseline="0" noProof="0" dirty="0">
                <a:ln>
                  <a:noFill/>
                </a:ln>
                <a:solidFill>
                  <a:srgbClr val="000000"/>
                </a:solidFill>
                <a:effectLst/>
                <a:uLnTx/>
                <a:uFillTx/>
                <a:latin typeface="Avenir Next LT Pro" panose="02020404030301010803"/>
                <a:ea typeface="+mn-ea"/>
                <a:cs typeface="+mn-cs"/>
              </a:rPr>
              <a:t> was </a:t>
            </a:r>
            <a:r>
              <a:rPr kumimoji="0" lang="en-US" sz="1800" b="0" i="0" u="none" strike="noStrike" kern="1200" cap="none" spc="0" normalizeH="0" baseline="0" noProof="0" dirty="0">
                <a:ln>
                  <a:noFill/>
                </a:ln>
                <a:solidFill>
                  <a:srgbClr val="FF0000"/>
                </a:solidFill>
                <a:effectLst/>
                <a:uLnTx/>
                <a:uFillTx/>
                <a:latin typeface="Avenir Next LT Pro" panose="02020404030301010803"/>
                <a:ea typeface="+mn-ea"/>
                <a:cs typeface="+mn-cs"/>
              </a:rPr>
              <a:t>rejected</a:t>
            </a:r>
            <a:r>
              <a:rPr kumimoji="0" lang="en-US" sz="1800" b="0" i="0" u="none" strike="noStrike" kern="1200" cap="none" spc="0" normalizeH="0" baseline="0" noProof="0" dirty="0">
                <a:ln>
                  <a:noFill/>
                </a:ln>
                <a:solidFill>
                  <a:srgbClr val="000000"/>
                </a:solidFill>
                <a:effectLst/>
                <a:uLnTx/>
                <a:uFillTx/>
                <a:latin typeface="Avenir Next LT Pro" panose="02020404030301010803"/>
                <a:ea typeface="+mn-ea"/>
                <a:cs typeface="+mn-cs"/>
              </a:rPr>
              <a:t> with a p-value of 0.0066 against an Alpha of 0.05</a:t>
            </a:r>
          </a:p>
        </p:txBody>
      </p:sp>
    </p:spTree>
    <p:extLst>
      <p:ext uri="{BB962C8B-B14F-4D97-AF65-F5344CB8AC3E}">
        <p14:creationId xmlns:p14="http://schemas.microsoft.com/office/powerpoint/2010/main" val="20255318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D97DF-4CD2-DC48-B47A-02CEB01A9C32}"/>
              </a:ext>
            </a:extLst>
          </p:cNvPr>
          <p:cNvSpPr>
            <a:spLocks noGrp="1"/>
          </p:cNvSpPr>
          <p:nvPr>
            <p:ph type="title"/>
          </p:nvPr>
        </p:nvSpPr>
        <p:spPr>
          <a:xfrm>
            <a:off x="365982" y="375616"/>
            <a:ext cx="10058400" cy="714153"/>
          </a:xfrm>
        </p:spPr>
        <p:txBody>
          <a:bodyPr/>
          <a:lstStyle/>
          <a:p>
            <a:r>
              <a:rPr lang="en-US" dirty="0"/>
              <a:t>T-Tests by Region</a:t>
            </a:r>
          </a:p>
        </p:txBody>
      </p:sp>
      <p:graphicFrame>
        <p:nvGraphicFramePr>
          <p:cNvPr id="4" name="Table 4">
            <a:extLst>
              <a:ext uri="{FF2B5EF4-FFF2-40B4-BE49-F238E27FC236}">
                <a16:creationId xmlns:a16="http://schemas.microsoft.com/office/drawing/2014/main" id="{FE5A6B91-FB25-7847-9419-C07FA2B434DE}"/>
              </a:ext>
            </a:extLst>
          </p:cNvPr>
          <p:cNvGraphicFramePr>
            <a:graphicFrameLocks noGrp="1"/>
          </p:cNvGraphicFramePr>
          <p:nvPr>
            <p:ph idx="1"/>
            <p:extLst/>
          </p:nvPr>
        </p:nvGraphicFramePr>
        <p:xfrm>
          <a:off x="1066800" y="1656247"/>
          <a:ext cx="4795901" cy="1483360"/>
        </p:xfrm>
        <a:graphic>
          <a:graphicData uri="http://schemas.openxmlformats.org/drawingml/2006/table">
            <a:tbl>
              <a:tblPr firstRow="1" bandRow="1">
                <a:tableStyleId>{69012ECD-51FC-41F1-AA8D-1B2483CD663E}</a:tableStyleId>
              </a:tblPr>
              <a:tblGrid>
                <a:gridCol w="1194118">
                  <a:extLst>
                    <a:ext uri="{9D8B030D-6E8A-4147-A177-3AD203B41FA5}">
                      <a16:colId xmlns:a16="http://schemas.microsoft.com/office/drawing/2014/main" val="3596118799"/>
                    </a:ext>
                  </a:extLst>
                </a:gridCol>
                <a:gridCol w="1248473">
                  <a:extLst>
                    <a:ext uri="{9D8B030D-6E8A-4147-A177-3AD203B41FA5}">
                      <a16:colId xmlns:a16="http://schemas.microsoft.com/office/drawing/2014/main" val="4102889937"/>
                    </a:ext>
                  </a:extLst>
                </a:gridCol>
                <a:gridCol w="1254443">
                  <a:extLst>
                    <a:ext uri="{9D8B030D-6E8A-4147-A177-3AD203B41FA5}">
                      <a16:colId xmlns:a16="http://schemas.microsoft.com/office/drawing/2014/main" val="540501471"/>
                    </a:ext>
                  </a:extLst>
                </a:gridCol>
                <a:gridCol w="1098867">
                  <a:extLst>
                    <a:ext uri="{9D8B030D-6E8A-4147-A177-3AD203B41FA5}">
                      <a16:colId xmlns:a16="http://schemas.microsoft.com/office/drawing/2014/main" val="1720270736"/>
                    </a:ext>
                  </a:extLst>
                </a:gridCol>
              </a:tblGrid>
              <a:tr h="370840">
                <a:tc>
                  <a:txBody>
                    <a:bodyPr/>
                    <a:lstStyle/>
                    <a:p>
                      <a:r>
                        <a:rPr lang="en-US" dirty="0"/>
                        <a:t>Region</a:t>
                      </a:r>
                    </a:p>
                  </a:txBody>
                  <a:tcPr/>
                </a:tc>
                <a:tc>
                  <a:txBody>
                    <a:bodyPr/>
                    <a:lstStyle/>
                    <a:p>
                      <a:pPr algn="ctr"/>
                      <a:r>
                        <a:rPr lang="en-US" dirty="0"/>
                        <a:t>Northern</a:t>
                      </a:r>
                    </a:p>
                  </a:txBody>
                  <a:tcPr/>
                </a:tc>
                <a:tc>
                  <a:txBody>
                    <a:bodyPr/>
                    <a:lstStyle/>
                    <a:p>
                      <a:pPr algn="ctr"/>
                      <a:r>
                        <a:rPr lang="en-US" dirty="0"/>
                        <a:t>Southern</a:t>
                      </a:r>
                    </a:p>
                  </a:txBody>
                  <a:tcPr/>
                </a:tc>
                <a:tc>
                  <a:txBody>
                    <a:bodyPr/>
                    <a:lstStyle/>
                    <a:p>
                      <a:pPr algn="ctr"/>
                      <a:r>
                        <a:rPr lang="en-US" dirty="0"/>
                        <a:t>Eastern</a:t>
                      </a:r>
                    </a:p>
                  </a:txBody>
                  <a:tcPr/>
                </a:tc>
                <a:extLst>
                  <a:ext uri="{0D108BD9-81ED-4DB2-BD59-A6C34878D82A}">
                    <a16:rowId xmlns:a16="http://schemas.microsoft.com/office/drawing/2014/main" val="3177569296"/>
                  </a:ext>
                </a:extLst>
              </a:tr>
              <a:tr h="370840">
                <a:tc>
                  <a:txBody>
                    <a:bodyPr/>
                    <a:lstStyle/>
                    <a:p>
                      <a:r>
                        <a:rPr lang="en-US" dirty="0"/>
                        <a:t>Southern</a:t>
                      </a:r>
                    </a:p>
                  </a:txBody>
                  <a:tcPr/>
                </a:tc>
                <a:tc>
                  <a:txBody>
                    <a:bodyPr/>
                    <a:lstStyle/>
                    <a:p>
                      <a:pPr algn="ctr"/>
                      <a:r>
                        <a:rPr lang="en-US" dirty="0"/>
                        <a:t>0.17456</a:t>
                      </a:r>
                    </a:p>
                  </a:txBody>
                  <a:tcPr/>
                </a:tc>
                <a:tc>
                  <a:txBody>
                    <a:bodyPr/>
                    <a:lstStyle/>
                    <a:p>
                      <a:pPr algn="ctr"/>
                      <a:endParaRPr lang="en-US" dirty="0"/>
                    </a:p>
                  </a:txBody>
                  <a:tcPr>
                    <a:solidFill>
                      <a:schemeClr val="tx1">
                        <a:lumMod val="95000"/>
                        <a:lumOff val="5000"/>
                      </a:schemeClr>
                    </a:solidFill>
                  </a:tcPr>
                </a:tc>
                <a:tc>
                  <a:txBody>
                    <a:bodyPr/>
                    <a:lstStyle/>
                    <a:p>
                      <a:pPr algn="ctr"/>
                      <a:endParaRPr lang="en-US" dirty="0"/>
                    </a:p>
                  </a:txBody>
                  <a:tcPr>
                    <a:solidFill>
                      <a:schemeClr val="tx1">
                        <a:lumMod val="95000"/>
                        <a:lumOff val="5000"/>
                      </a:schemeClr>
                    </a:solidFill>
                  </a:tcPr>
                </a:tc>
                <a:extLst>
                  <a:ext uri="{0D108BD9-81ED-4DB2-BD59-A6C34878D82A}">
                    <a16:rowId xmlns:a16="http://schemas.microsoft.com/office/drawing/2014/main" val="3272831061"/>
                  </a:ext>
                </a:extLst>
              </a:tr>
              <a:tr h="370840">
                <a:tc>
                  <a:txBody>
                    <a:bodyPr/>
                    <a:lstStyle/>
                    <a:p>
                      <a:r>
                        <a:rPr lang="en-US" dirty="0"/>
                        <a:t>Eastern</a:t>
                      </a:r>
                    </a:p>
                  </a:txBody>
                  <a:tcPr/>
                </a:tc>
                <a:tc>
                  <a:txBody>
                    <a:bodyPr/>
                    <a:lstStyle/>
                    <a:p>
                      <a:pPr algn="ctr"/>
                      <a:r>
                        <a:rPr lang="en-US" dirty="0"/>
                        <a:t>0.09409</a:t>
                      </a:r>
                    </a:p>
                  </a:txBody>
                  <a:tcPr/>
                </a:tc>
                <a:tc>
                  <a:txBody>
                    <a:bodyPr/>
                    <a:lstStyle/>
                    <a:p>
                      <a:pPr algn="ctr"/>
                      <a:r>
                        <a:rPr lang="en-US" dirty="0"/>
                        <a:t>0.45341</a:t>
                      </a:r>
                    </a:p>
                  </a:txBody>
                  <a:tcPr/>
                </a:tc>
                <a:tc>
                  <a:txBody>
                    <a:bodyPr/>
                    <a:lstStyle/>
                    <a:p>
                      <a:pPr algn="ctr"/>
                      <a:endParaRPr lang="en-US" dirty="0"/>
                    </a:p>
                  </a:txBody>
                  <a:tcPr>
                    <a:solidFill>
                      <a:schemeClr val="tx1">
                        <a:lumMod val="95000"/>
                        <a:lumOff val="5000"/>
                      </a:schemeClr>
                    </a:solidFill>
                  </a:tcPr>
                </a:tc>
                <a:extLst>
                  <a:ext uri="{0D108BD9-81ED-4DB2-BD59-A6C34878D82A}">
                    <a16:rowId xmlns:a16="http://schemas.microsoft.com/office/drawing/2014/main" val="2333697400"/>
                  </a:ext>
                </a:extLst>
              </a:tr>
              <a:tr h="370840">
                <a:tc>
                  <a:txBody>
                    <a:bodyPr/>
                    <a:lstStyle/>
                    <a:p>
                      <a:r>
                        <a:rPr lang="en-US" dirty="0"/>
                        <a:t>Western</a:t>
                      </a:r>
                    </a:p>
                  </a:txBody>
                  <a:tcPr/>
                </a:tc>
                <a:tc>
                  <a:txBody>
                    <a:bodyPr/>
                    <a:lstStyle/>
                    <a:p>
                      <a:pPr algn="ctr"/>
                      <a:r>
                        <a:rPr lang="en-US" dirty="0"/>
                        <a:t>0.04081</a:t>
                      </a:r>
                    </a:p>
                  </a:txBody>
                  <a:tcPr/>
                </a:tc>
                <a:tc>
                  <a:txBody>
                    <a:bodyPr/>
                    <a:lstStyle/>
                    <a:p>
                      <a:pPr algn="ctr"/>
                      <a:r>
                        <a:rPr lang="en-US" dirty="0"/>
                        <a:t>0.63630</a:t>
                      </a:r>
                    </a:p>
                  </a:txBody>
                  <a:tcPr/>
                </a:tc>
                <a:tc>
                  <a:txBody>
                    <a:bodyPr/>
                    <a:lstStyle/>
                    <a:p>
                      <a:pPr algn="ctr"/>
                      <a:r>
                        <a:rPr lang="en-US" dirty="0"/>
                        <a:t>0.15506</a:t>
                      </a:r>
                    </a:p>
                  </a:txBody>
                  <a:tcPr/>
                </a:tc>
                <a:extLst>
                  <a:ext uri="{0D108BD9-81ED-4DB2-BD59-A6C34878D82A}">
                    <a16:rowId xmlns:a16="http://schemas.microsoft.com/office/drawing/2014/main" val="258911073"/>
                  </a:ext>
                </a:extLst>
              </a:tr>
            </a:tbl>
          </a:graphicData>
        </a:graphic>
      </p:graphicFrame>
      <p:graphicFrame>
        <p:nvGraphicFramePr>
          <p:cNvPr id="5" name="Table 4">
            <a:extLst>
              <a:ext uri="{FF2B5EF4-FFF2-40B4-BE49-F238E27FC236}">
                <a16:creationId xmlns:a16="http://schemas.microsoft.com/office/drawing/2014/main" id="{D3036723-D9AC-E64D-9E67-E134F7DDC0DE}"/>
              </a:ext>
            </a:extLst>
          </p:cNvPr>
          <p:cNvGraphicFramePr>
            <a:graphicFrameLocks/>
          </p:cNvGraphicFramePr>
          <p:nvPr>
            <p:extLst/>
          </p:nvPr>
        </p:nvGraphicFramePr>
        <p:xfrm>
          <a:off x="1066800" y="3957818"/>
          <a:ext cx="4795901" cy="1483360"/>
        </p:xfrm>
        <a:graphic>
          <a:graphicData uri="http://schemas.openxmlformats.org/drawingml/2006/table">
            <a:tbl>
              <a:tblPr firstRow="1" bandRow="1">
                <a:tableStyleId>{69012ECD-51FC-41F1-AA8D-1B2483CD663E}</a:tableStyleId>
              </a:tblPr>
              <a:tblGrid>
                <a:gridCol w="1194118">
                  <a:extLst>
                    <a:ext uri="{9D8B030D-6E8A-4147-A177-3AD203B41FA5}">
                      <a16:colId xmlns:a16="http://schemas.microsoft.com/office/drawing/2014/main" val="3596118799"/>
                    </a:ext>
                  </a:extLst>
                </a:gridCol>
                <a:gridCol w="1248473">
                  <a:extLst>
                    <a:ext uri="{9D8B030D-6E8A-4147-A177-3AD203B41FA5}">
                      <a16:colId xmlns:a16="http://schemas.microsoft.com/office/drawing/2014/main" val="4102889937"/>
                    </a:ext>
                  </a:extLst>
                </a:gridCol>
                <a:gridCol w="1254443">
                  <a:extLst>
                    <a:ext uri="{9D8B030D-6E8A-4147-A177-3AD203B41FA5}">
                      <a16:colId xmlns:a16="http://schemas.microsoft.com/office/drawing/2014/main" val="540501471"/>
                    </a:ext>
                  </a:extLst>
                </a:gridCol>
                <a:gridCol w="1098867">
                  <a:extLst>
                    <a:ext uri="{9D8B030D-6E8A-4147-A177-3AD203B41FA5}">
                      <a16:colId xmlns:a16="http://schemas.microsoft.com/office/drawing/2014/main" val="1720270736"/>
                    </a:ext>
                  </a:extLst>
                </a:gridCol>
              </a:tblGrid>
              <a:tr h="370840">
                <a:tc>
                  <a:txBody>
                    <a:bodyPr/>
                    <a:lstStyle/>
                    <a:p>
                      <a:r>
                        <a:rPr lang="en-US" dirty="0"/>
                        <a:t>Region</a:t>
                      </a:r>
                    </a:p>
                  </a:txBody>
                  <a:tcPr/>
                </a:tc>
                <a:tc>
                  <a:txBody>
                    <a:bodyPr/>
                    <a:lstStyle/>
                    <a:p>
                      <a:pPr algn="ctr"/>
                      <a:r>
                        <a:rPr lang="en-US" dirty="0"/>
                        <a:t>Northern</a:t>
                      </a:r>
                    </a:p>
                  </a:txBody>
                  <a:tcPr/>
                </a:tc>
                <a:tc>
                  <a:txBody>
                    <a:bodyPr/>
                    <a:lstStyle/>
                    <a:p>
                      <a:pPr algn="ctr"/>
                      <a:r>
                        <a:rPr lang="en-US" dirty="0"/>
                        <a:t>Southern</a:t>
                      </a:r>
                    </a:p>
                  </a:txBody>
                  <a:tcPr/>
                </a:tc>
                <a:tc>
                  <a:txBody>
                    <a:bodyPr/>
                    <a:lstStyle/>
                    <a:p>
                      <a:pPr algn="ctr"/>
                      <a:r>
                        <a:rPr lang="en-US" dirty="0"/>
                        <a:t>Eastern</a:t>
                      </a:r>
                    </a:p>
                  </a:txBody>
                  <a:tcPr/>
                </a:tc>
                <a:extLst>
                  <a:ext uri="{0D108BD9-81ED-4DB2-BD59-A6C34878D82A}">
                    <a16:rowId xmlns:a16="http://schemas.microsoft.com/office/drawing/2014/main" val="3177569296"/>
                  </a:ext>
                </a:extLst>
              </a:tr>
              <a:tr h="370840">
                <a:tc>
                  <a:txBody>
                    <a:bodyPr/>
                    <a:lstStyle/>
                    <a:p>
                      <a:r>
                        <a:rPr lang="en-US" dirty="0"/>
                        <a:t>Southern</a:t>
                      </a:r>
                    </a:p>
                  </a:txBody>
                  <a:tcPr/>
                </a:tc>
                <a:tc>
                  <a:txBody>
                    <a:bodyPr/>
                    <a:lstStyle/>
                    <a:p>
                      <a:pPr algn="ctr"/>
                      <a:r>
                        <a:rPr lang="en-US" dirty="0"/>
                        <a:t>0.15572</a:t>
                      </a:r>
                    </a:p>
                  </a:txBody>
                  <a:tcPr/>
                </a:tc>
                <a:tc>
                  <a:txBody>
                    <a:bodyPr/>
                    <a:lstStyle/>
                    <a:p>
                      <a:pPr algn="ctr"/>
                      <a:endParaRPr lang="en-US" dirty="0"/>
                    </a:p>
                  </a:txBody>
                  <a:tcPr>
                    <a:solidFill>
                      <a:schemeClr val="tx1">
                        <a:lumMod val="95000"/>
                        <a:lumOff val="5000"/>
                      </a:schemeClr>
                    </a:solidFill>
                  </a:tcPr>
                </a:tc>
                <a:tc>
                  <a:txBody>
                    <a:bodyPr/>
                    <a:lstStyle/>
                    <a:p>
                      <a:pPr algn="ctr"/>
                      <a:endParaRPr lang="en-US" dirty="0"/>
                    </a:p>
                  </a:txBody>
                  <a:tcPr>
                    <a:solidFill>
                      <a:schemeClr val="tx1">
                        <a:lumMod val="95000"/>
                        <a:lumOff val="5000"/>
                      </a:schemeClr>
                    </a:solidFill>
                  </a:tcPr>
                </a:tc>
                <a:extLst>
                  <a:ext uri="{0D108BD9-81ED-4DB2-BD59-A6C34878D82A}">
                    <a16:rowId xmlns:a16="http://schemas.microsoft.com/office/drawing/2014/main" val="3272831061"/>
                  </a:ext>
                </a:extLst>
              </a:tr>
              <a:tr h="370840">
                <a:tc>
                  <a:txBody>
                    <a:bodyPr/>
                    <a:lstStyle/>
                    <a:p>
                      <a:r>
                        <a:rPr lang="en-US" dirty="0"/>
                        <a:t>Eastern</a:t>
                      </a:r>
                    </a:p>
                  </a:txBody>
                  <a:tcPr/>
                </a:tc>
                <a:tc>
                  <a:txBody>
                    <a:bodyPr/>
                    <a:lstStyle/>
                    <a:p>
                      <a:pPr algn="ctr"/>
                      <a:r>
                        <a:rPr lang="en-US" dirty="0"/>
                        <a:t>0.02734</a:t>
                      </a:r>
                    </a:p>
                  </a:txBody>
                  <a:tcPr/>
                </a:tc>
                <a:tc>
                  <a:txBody>
                    <a:bodyPr/>
                    <a:lstStyle/>
                    <a:p>
                      <a:pPr algn="ctr"/>
                      <a:r>
                        <a:rPr lang="en-US" dirty="0"/>
                        <a:t>0.41709</a:t>
                      </a:r>
                    </a:p>
                  </a:txBody>
                  <a:tcPr/>
                </a:tc>
                <a:tc>
                  <a:txBody>
                    <a:bodyPr/>
                    <a:lstStyle/>
                    <a:p>
                      <a:pPr algn="ctr"/>
                      <a:endParaRPr lang="en-US" dirty="0"/>
                    </a:p>
                  </a:txBody>
                  <a:tcPr>
                    <a:solidFill>
                      <a:schemeClr val="tx1">
                        <a:lumMod val="95000"/>
                        <a:lumOff val="5000"/>
                      </a:schemeClr>
                    </a:solidFill>
                  </a:tcPr>
                </a:tc>
                <a:extLst>
                  <a:ext uri="{0D108BD9-81ED-4DB2-BD59-A6C34878D82A}">
                    <a16:rowId xmlns:a16="http://schemas.microsoft.com/office/drawing/2014/main" val="2333697400"/>
                  </a:ext>
                </a:extLst>
              </a:tr>
              <a:tr h="370840">
                <a:tc>
                  <a:txBody>
                    <a:bodyPr/>
                    <a:lstStyle/>
                    <a:p>
                      <a:r>
                        <a:rPr lang="en-US" dirty="0"/>
                        <a:t>Western</a:t>
                      </a:r>
                    </a:p>
                  </a:txBody>
                  <a:tcPr/>
                </a:tc>
                <a:tc>
                  <a:txBody>
                    <a:bodyPr/>
                    <a:lstStyle/>
                    <a:p>
                      <a:pPr algn="ctr"/>
                      <a:r>
                        <a:rPr lang="en-US" dirty="0"/>
                        <a:t>0.04365</a:t>
                      </a:r>
                    </a:p>
                  </a:txBody>
                  <a:tcPr/>
                </a:tc>
                <a:tc>
                  <a:txBody>
                    <a:bodyPr/>
                    <a:lstStyle/>
                    <a:p>
                      <a:pPr algn="ctr"/>
                      <a:r>
                        <a:rPr lang="en-US" dirty="0"/>
                        <a:t>0.85791</a:t>
                      </a:r>
                    </a:p>
                  </a:txBody>
                  <a:tcPr/>
                </a:tc>
                <a:tc>
                  <a:txBody>
                    <a:bodyPr/>
                    <a:lstStyle/>
                    <a:p>
                      <a:pPr algn="ctr"/>
                      <a:r>
                        <a:rPr lang="en-US" dirty="0"/>
                        <a:t>0.20632</a:t>
                      </a:r>
                    </a:p>
                  </a:txBody>
                  <a:tcPr/>
                </a:tc>
                <a:extLst>
                  <a:ext uri="{0D108BD9-81ED-4DB2-BD59-A6C34878D82A}">
                    <a16:rowId xmlns:a16="http://schemas.microsoft.com/office/drawing/2014/main" val="258911073"/>
                  </a:ext>
                </a:extLst>
              </a:tr>
            </a:tbl>
          </a:graphicData>
        </a:graphic>
      </p:graphicFrame>
      <p:sp>
        <p:nvSpPr>
          <p:cNvPr id="6" name="TextBox 5">
            <a:extLst>
              <a:ext uri="{FF2B5EF4-FFF2-40B4-BE49-F238E27FC236}">
                <a16:creationId xmlns:a16="http://schemas.microsoft.com/office/drawing/2014/main" id="{678FCE8B-129B-FD46-BBFC-5931CEF7E199}"/>
              </a:ext>
            </a:extLst>
          </p:cNvPr>
          <p:cNvSpPr txBox="1"/>
          <p:nvPr/>
        </p:nvSpPr>
        <p:spPr>
          <a:xfrm>
            <a:off x="1066800" y="1273567"/>
            <a:ext cx="210891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Avenir Next LT Pro" panose="02020404030301010803"/>
                <a:ea typeface="+mn-ea"/>
                <a:cs typeface="+mn-cs"/>
              </a:rPr>
              <a:t>Cases per Million</a:t>
            </a:r>
          </a:p>
        </p:txBody>
      </p:sp>
      <p:sp>
        <p:nvSpPr>
          <p:cNvPr id="7" name="TextBox 6">
            <a:extLst>
              <a:ext uri="{FF2B5EF4-FFF2-40B4-BE49-F238E27FC236}">
                <a16:creationId xmlns:a16="http://schemas.microsoft.com/office/drawing/2014/main" id="{42923FE8-85EC-EE4F-9AD0-C9C58A961177}"/>
              </a:ext>
            </a:extLst>
          </p:cNvPr>
          <p:cNvSpPr txBox="1"/>
          <p:nvPr/>
        </p:nvSpPr>
        <p:spPr>
          <a:xfrm>
            <a:off x="1066800" y="3580115"/>
            <a:ext cx="224734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Avenir Next LT Pro" panose="02020404030301010803"/>
                <a:ea typeface="+mn-ea"/>
                <a:cs typeface="+mn-cs"/>
              </a:rPr>
              <a:t>Deaths per Million</a:t>
            </a:r>
          </a:p>
        </p:txBody>
      </p:sp>
      <p:sp>
        <p:nvSpPr>
          <p:cNvPr id="8" name="TextBox 7">
            <a:extLst>
              <a:ext uri="{FF2B5EF4-FFF2-40B4-BE49-F238E27FC236}">
                <a16:creationId xmlns:a16="http://schemas.microsoft.com/office/drawing/2014/main" id="{8B5B1DAE-72D4-BB4D-9C4F-A0F920F2B504}"/>
              </a:ext>
            </a:extLst>
          </p:cNvPr>
          <p:cNvSpPr txBox="1"/>
          <p:nvPr/>
        </p:nvSpPr>
        <p:spPr>
          <a:xfrm>
            <a:off x="6767896" y="1601639"/>
            <a:ext cx="4859001" cy="397031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venir Next LT Pro" panose="02020404030301010803"/>
                <a:ea typeface="+mn-ea"/>
                <a:cs typeface="+mn-cs"/>
              </a:rPr>
              <a:t>The ANOVA test showed that there were differences in at least one region for Deaths per Million, but we were curious exactly which region or regions were different.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venir Next LT Pro" panose="02020404030301010803"/>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venir Next LT Pro" panose="02020404030301010803"/>
                <a:ea typeface="+mn-ea"/>
                <a:cs typeface="+mn-cs"/>
              </a:rPr>
              <a:t>For Cases per Million, the only combination with p-value less than 0.05 was Northern Europe vs Western Europe.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venir Next LT Pro" panose="02020404030301010803"/>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venir Next LT Pro" panose="02020404030301010803"/>
                <a:ea typeface="+mn-ea"/>
                <a:cs typeface="+mn-cs"/>
              </a:rPr>
              <a:t>For Deaths per Million, Northern Europe had p-values less than 0.05 for both Eastern and Western Europe.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venir Next LT Pro" panose="02020404030301010803"/>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venir Next LT Pro" panose="02020404030301010803"/>
              <a:ea typeface="+mn-ea"/>
              <a:cs typeface="+mn-cs"/>
            </a:endParaRPr>
          </a:p>
        </p:txBody>
      </p:sp>
      <p:sp>
        <p:nvSpPr>
          <p:cNvPr id="9" name="Rectangle 8">
            <a:extLst>
              <a:ext uri="{FF2B5EF4-FFF2-40B4-BE49-F238E27FC236}">
                <a16:creationId xmlns:a16="http://schemas.microsoft.com/office/drawing/2014/main" id="{E59E9CF9-BC4C-EE41-8E27-39DEDC87F488}"/>
              </a:ext>
            </a:extLst>
          </p:cNvPr>
          <p:cNvSpPr/>
          <p:nvPr/>
        </p:nvSpPr>
        <p:spPr>
          <a:xfrm>
            <a:off x="2399746" y="2789924"/>
            <a:ext cx="914400" cy="363037"/>
          </a:xfrm>
          <a:prstGeom prst="rect">
            <a:avLst/>
          </a:prstGeom>
          <a:noFill/>
          <a:ln w="571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LT Pro" panose="02020404030301010803"/>
              <a:ea typeface="+mn-ea"/>
              <a:cs typeface="+mn-cs"/>
            </a:endParaRPr>
          </a:p>
        </p:txBody>
      </p:sp>
      <p:sp>
        <p:nvSpPr>
          <p:cNvPr id="10" name="Rectangle 9">
            <a:extLst>
              <a:ext uri="{FF2B5EF4-FFF2-40B4-BE49-F238E27FC236}">
                <a16:creationId xmlns:a16="http://schemas.microsoft.com/office/drawing/2014/main" id="{6A3FC2DE-BB3C-C241-9534-C9C0DCAA3C08}"/>
              </a:ext>
            </a:extLst>
          </p:cNvPr>
          <p:cNvSpPr/>
          <p:nvPr/>
        </p:nvSpPr>
        <p:spPr>
          <a:xfrm>
            <a:off x="2399746" y="4694339"/>
            <a:ext cx="914400" cy="363037"/>
          </a:xfrm>
          <a:prstGeom prst="rect">
            <a:avLst/>
          </a:prstGeom>
          <a:noFill/>
          <a:ln w="571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LT Pro" panose="02020404030301010803"/>
              <a:ea typeface="+mn-ea"/>
              <a:cs typeface="+mn-cs"/>
            </a:endParaRPr>
          </a:p>
        </p:txBody>
      </p:sp>
      <p:sp>
        <p:nvSpPr>
          <p:cNvPr id="11" name="Rectangle 10">
            <a:extLst>
              <a:ext uri="{FF2B5EF4-FFF2-40B4-BE49-F238E27FC236}">
                <a16:creationId xmlns:a16="http://schemas.microsoft.com/office/drawing/2014/main" id="{B61801AE-4D95-4C49-867C-E562F7DDE8E6}"/>
              </a:ext>
            </a:extLst>
          </p:cNvPr>
          <p:cNvSpPr/>
          <p:nvPr/>
        </p:nvSpPr>
        <p:spPr>
          <a:xfrm>
            <a:off x="2399746" y="5091501"/>
            <a:ext cx="914400" cy="363037"/>
          </a:xfrm>
          <a:prstGeom prst="rect">
            <a:avLst/>
          </a:prstGeom>
          <a:noFill/>
          <a:ln w="571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LT Pro" panose="02020404030301010803"/>
              <a:ea typeface="+mn-ea"/>
              <a:cs typeface="+mn-cs"/>
            </a:endParaRPr>
          </a:p>
        </p:txBody>
      </p:sp>
    </p:spTree>
    <p:extLst>
      <p:ext uri="{BB962C8B-B14F-4D97-AF65-F5344CB8AC3E}">
        <p14:creationId xmlns:p14="http://schemas.microsoft.com/office/powerpoint/2010/main" val="24497515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867F0E-0007-4793-8363-5D94F1076E6B}"/>
              </a:ext>
            </a:extLst>
          </p:cNvPr>
          <p:cNvSpPr>
            <a:spLocks noGrp="1"/>
          </p:cNvSpPr>
          <p:nvPr>
            <p:ph type="title"/>
          </p:nvPr>
        </p:nvSpPr>
        <p:spPr>
          <a:xfrm>
            <a:off x="422988" y="395432"/>
            <a:ext cx="10058400" cy="752233"/>
          </a:xfrm>
        </p:spPr>
        <p:txBody>
          <a:bodyPr/>
          <a:lstStyle/>
          <a:p>
            <a:r>
              <a:rPr lang="en-US" dirty="0"/>
              <a:t>Conclusions (are we Finnish yet?)</a:t>
            </a:r>
          </a:p>
        </p:txBody>
      </p:sp>
      <p:sp>
        <p:nvSpPr>
          <p:cNvPr id="3" name="Content Placeholder 2">
            <a:extLst>
              <a:ext uri="{FF2B5EF4-FFF2-40B4-BE49-F238E27FC236}">
                <a16:creationId xmlns:a16="http://schemas.microsoft.com/office/drawing/2014/main" id="{38927E78-4265-4062-BD65-AC27F1118F4F}"/>
              </a:ext>
            </a:extLst>
          </p:cNvPr>
          <p:cNvSpPr>
            <a:spLocks noGrp="1"/>
          </p:cNvSpPr>
          <p:nvPr>
            <p:ph idx="1"/>
          </p:nvPr>
        </p:nvSpPr>
        <p:spPr>
          <a:xfrm>
            <a:off x="908179" y="1504188"/>
            <a:ext cx="10058400" cy="3849624"/>
          </a:xfrm>
        </p:spPr>
        <p:txBody>
          <a:bodyPr/>
          <a:lstStyle/>
          <a:p>
            <a:r>
              <a:rPr lang="en-US" sz="1800" dirty="0"/>
              <a:t>In terms of cases &amp; deaths, countries are probably different from one another!</a:t>
            </a:r>
          </a:p>
          <a:p>
            <a:r>
              <a:rPr lang="en-US" sz="1800" dirty="0"/>
              <a:t>Intuitively, it makes sense that Northern Europe is different from other regions</a:t>
            </a:r>
          </a:p>
          <a:p>
            <a:r>
              <a:rPr lang="en-US" sz="1800" dirty="0"/>
              <a:t>We were surprised that Eastern Europe wasn’t different</a:t>
            </a:r>
          </a:p>
          <a:p>
            <a:r>
              <a:rPr lang="en-US" sz="1800" dirty="0"/>
              <a:t>In general, geopolitical measures such as GDP, population density and HDI seemed to have low measurability on COVID case or death outcomes</a:t>
            </a:r>
          </a:p>
          <a:p>
            <a:endParaRPr lang="en-US" dirty="0"/>
          </a:p>
        </p:txBody>
      </p:sp>
      <p:pic>
        <p:nvPicPr>
          <p:cNvPr id="1026" name="Picture 2" descr="See the source image">
            <a:extLst>
              <a:ext uri="{FF2B5EF4-FFF2-40B4-BE49-F238E27FC236}">
                <a16:creationId xmlns:a16="http://schemas.microsoft.com/office/drawing/2014/main" id="{59A229C2-DC42-4917-8E3F-5CA13C99CF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68017" y="3069869"/>
            <a:ext cx="9055965" cy="32189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22314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B7EEC9-A471-EB40-A3CE-DB1F502F3E7C}"/>
              </a:ext>
            </a:extLst>
          </p:cNvPr>
          <p:cNvSpPr>
            <a:spLocks noGrp="1"/>
          </p:cNvSpPr>
          <p:nvPr>
            <p:ph type="title"/>
          </p:nvPr>
        </p:nvSpPr>
        <p:spPr>
          <a:xfrm>
            <a:off x="394996" y="415718"/>
            <a:ext cx="10058400" cy="703653"/>
          </a:xfrm>
        </p:spPr>
        <p:txBody>
          <a:bodyPr/>
          <a:lstStyle/>
          <a:p>
            <a:r>
              <a:rPr lang="en-US" dirty="0"/>
              <a:t>Research – Our Higher Calling</a:t>
            </a:r>
          </a:p>
        </p:txBody>
      </p:sp>
      <p:sp>
        <p:nvSpPr>
          <p:cNvPr id="3" name="Content Placeholder 2">
            <a:extLst>
              <a:ext uri="{FF2B5EF4-FFF2-40B4-BE49-F238E27FC236}">
                <a16:creationId xmlns:a16="http://schemas.microsoft.com/office/drawing/2014/main" id="{7DFAEEFB-E1D6-EE43-8E91-0D8B2E143B0B}"/>
              </a:ext>
            </a:extLst>
          </p:cNvPr>
          <p:cNvSpPr>
            <a:spLocks noGrp="1"/>
          </p:cNvSpPr>
          <p:nvPr>
            <p:ph idx="1"/>
          </p:nvPr>
        </p:nvSpPr>
        <p:spPr>
          <a:xfrm>
            <a:off x="4970602" y="1319075"/>
            <a:ext cx="5987143" cy="696064"/>
          </a:xfrm>
        </p:spPr>
        <p:txBody>
          <a:bodyPr/>
          <a:lstStyle/>
          <a:p>
            <a:pPr marL="274320" lvl="1" indent="0">
              <a:buNone/>
            </a:pPr>
            <a:r>
              <a:rPr lang="en-US" sz="1800" dirty="0"/>
              <a:t>Do GDP, HDI, CPI or Population Density lead to higher incidence of COVID cases or deaths?</a:t>
            </a:r>
          </a:p>
          <a:p>
            <a:endParaRPr lang="en-US" dirty="0"/>
          </a:p>
        </p:txBody>
      </p:sp>
      <p:pic>
        <p:nvPicPr>
          <p:cNvPr id="7" name="Picture 6">
            <a:extLst>
              <a:ext uri="{FF2B5EF4-FFF2-40B4-BE49-F238E27FC236}">
                <a16:creationId xmlns:a16="http://schemas.microsoft.com/office/drawing/2014/main" id="{5F18BCB3-9880-466F-9B33-7A47C2C83F8E}"/>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4869982" y="3228118"/>
            <a:ext cx="1845002" cy="1845002"/>
          </a:xfrm>
          <a:prstGeom prst="rect">
            <a:avLst/>
          </a:prstGeom>
        </p:spPr>
      </p:pic>
      <p:pic>
        <p:nvPicPr>
          <p:cNvPr id="9" name="Picture 8">
            <a:extLst>
              <a:ext uri="{FF2B5EF4-FFF2-40B4-BE49-F238E27FC236}">
                <a16:creationId xmlns:a16="http://schemas.microsoft.com/office/drawing/2014/main" id="{BA3DE1CE-C5AD-4689-9993-9BA700F85A85}"/>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5815194" y="4150619"/>
            <a:ext cx="4524397" cy="1643161"/>
          </a:xfrm>
          <a:prstGeom prst="rect">
            <a:avLst/>
          </a:prstGeom>
        </p:spPr>
      </p:pic>
      <p:sp>
        <p:nvSpPr>
          <p:cNvPr id="10" name="TextBox 9">
            <a:extLst>
              <a:ext uri="{FF2B5EF4-FFF2-40B4-BE49-F238E27FC236}">
                <a16:creationId xmlns:a16="http://schemas.microsoft.com/office/drawing/2014/main" id="{904E5ABD-2E73-4CF5-B899-DE3C38142EA6}"/>
              </a:ext>
            </a:extLst>
          </p:cNvPr>
          <p:cNvSpPr txBox="1"/>
          <p:nvPr/>
        </p:nvSpPr>
        <p:spPr>
          <a:xfrm>
            <a:off x="6505276" y="6016882"/>
            <a:ext cx="4193828" cy="230832"/>
          </a:xfrm>
          <a:prstGeom prst="rect">
            <a:avLst/>
          </a:prstGeom>
          <a:noFill/>
        </p:spPr>
        <p:txBody>
          <a:bodyPr wrap="square" rtlCol="0">
            <a:spAutoFit/>
          </a:bodyPr>
          <a:lstStyle/>
          <a:p>
            <a:r>
              <a:rPr lang="en-US" sz="900" dirty="0">
                <a:hlinkClick r:id="rId5" tooltip="https://pngimg.com/download/58396"/>
              </a:rPr>
              <a:t>This Photo</a:t>
            </a:r>
            <a:r>
              <a:rPr lang="en-US" sz="900" dirty="0"/>
              <a:t> by Unknown Author is licensed under </a:t>
            </a:r>
            <a:r>
              <a:rPr lang="en-US" sz="900" dirty="0">
                <a:hlinkClick r:id="rId6" tooltip="https://creativecommons.org/licenses/by-nc/3.0/"/>
              </a:rPr>
              <a:t>CC BY-NC</a:t>
            </a:r>
            <a:endParaRPr lang="en-US" sz="900" dirty="0"/>
          </a:p>
        </p:txBody>
      </p:sp>
      <p:pic>
        <p:nvPicPr>
          <p:cNvPr id="13" name="Picture 12">
            <a:extLst>
              <a:ext uri="{FF2B5EF4-FFF2-40B4-BE49-F238E27FC236}">
                <a16:creationId xmlns:a16="http://schemas.microsoft.com/office/drawing/2014/main" id="{AA5783D3-108A-4C1E-A315-C1088C4A87FA}"/>
              </a:ext>
            </a:extLst>
          </p:cNvPr>
          <p:cNvPicPr>
            <a:picLocks noChangeAspect="1"/>
          </p:cNvPicPr>
          <p:nvPr/>
        </p:nvPicPr>
        <p:blipFill>
          <a:blip r:embed="rId7"/>
          <a:stretch>
            <a:fillRect/>
          </a:stretch>
        </p:blipFill>
        <p:spPr>
          <a:xfrm>
            <a:off x="6998952" y="2248002"/>
            <a:ext cx="2739915" cy="1612813"/>
          </a:xfrm>
          <a:prstGeom prst="rect">
            <a:avLst/>
          </a:prstGeom>
        </p:spPr>
      </p:pic>
      <p:pic>
        <p:nvPicPr>
          <p:cNvPr id="14" name="Picture 13">
            <a:extLst>
              <a:ext uri="{FF2B5EF4-FFF2-40B4-BE49-F238E27FC236}">
                <a16:creationId xmlns:a16="http://schemas.microsoft.com/office/drawing/2014/main" id="{C4F8454F-7F27-4489-86CA-E10A19B9A861}"/>
              </a:ext>
            </a:extLst>
          </p:cNvPr>
          <p:cNvPicPr>
            <a:picLocks noChangeAspect="1"/>
          </p:cNvPicPr>
          <p:nvPr/>
        </p:nvPicPr>
        <p:blipFill rotWithShape="1">
          <a:blip r:embed="rId8"/>
          <a:srcRect l="23671" t="7940" r="22415" b="7473"/>
          <a:stretch/>
        </p:blipFill>
        <p:spPr>
          <a:xfrm>
            <a:off x="1274718" y="1330909"/>
            <a:ext cx="2844592" cy="4462871"/>
          </a:xfrm>
          <a:prstGeom prst="rect">
            <a:avLst/>
          </a:prstGeom>
        </p:spPr>
      </p:pic>
      <p:pic>
        <p:nvPicPr>
          <p:cNvPr id="5" name="Picture 4">
            <a:extLst>
              <a:ext uri="{FF2B5EF4-FFF2-40B4-BE49-F238E27FC236}">
                <a16:creationId xmlns:a16="http://schemas.microsoft.com/office/drawing/2014/main" id="{55577254-DE16-4C90-A70B-5596233B809B}"/>
              </a:ext>
            </a:extLst>
          </p:cNvPr>
          <p:cNvPicPr>
            <a:picLocks noChangeAspect="1"/>
          </p:cNvPicPr>
          <p:nvPr/>
        </p:nvPicPr>
        <p:blipFill>
          <a:blip r:embed="rId9">
            <a:extLst>
              <a:ext uri="{837473B0-CC2E-450A-ABE3-18F120FF3D39}">
                <a1611:picAttrSrcUrl xmlns:a1611="http://schemas.microsoft.com/office/drawing/2016/11/main" r:id="rId10"/>
              </a:ext>
            </a:extLst>
          </a:blip>
          <a:stretch>
            <a:fillRect/>
          </a:stretch>
        </p:blipFill>
        <p:spPr>
          <a:xfrm>
            <a:off x="8228133" y="3141869"/>
            <a:ext cx="3716131" cy="3716131"/>
          </a:xfrm>
          <a:prstGeom prst="rect">
            <a:avLst/>
          </a:prstGeom>
        </p:spPr>
      </p:pic>
    </p:spTree>
    <p:extLst>
      <p:ext uri="{BB962C8B-B14F-4D97-AF65-F5344CB8AC3E}">
        <p14:creationId xmlns:p14="http://schemas.microsoft.com/office/powerpoint/2010/main" val="20162395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BDE368-CFB5-438B-A06D-ACA31B7645EB}"/>
              </a:ext>
            </a:extLst>
          </p:cNvPr>
          <p:cNvSpPr>
            <a:spLocks noGrp="1"/>
          </p:cNvSpPr>
          <p:nvPr>
            <p:ph type="title"/>
          </p:nvPr>
        </p:nvSpPr>
        <p:spPr>
          <a:xfrm>
            <a:off x="404327" y="467747"/>
            <a:ext cx="10058400" cy="773223"/>
          </a:xfrm>
        </p:spPr>
        <p:txBody>
          <a:bodyPr/>
          <a:lstStyle/>
          <a:p>
            <a:r>
              <a:rPr lang="en-US" dirty="0"/>
              <a:t>Suggestions for Future Research</a:t>
            </a:r>
          </a:p>
        </p:txBody>
      </p:sp>
      <p:sp>
        <p:nvSpPr>
          <p:cNvPr id="3" name="Content Placeholder 2">
            <a:extLst>
              <a:ext uri="{FF2B5EF4-FFF2-40B4-BE49-F238E27FC236}">
                <a16:creationId xmlns:a16="http://schemas.microsoft.com/office/drawing/2014/main" id="{20B7F56B-5D34-4959-9F23-F337D948F871}"/>
              </a:ext>
            </a:extLst>
          </p:cNvPr>
          <p:cNvSpPr>
            <a:spLocks noGrp="1"/>
          </p:cNvSpPr>
          <p:nvPr>
            <p:ph idx="1"/>
          </p:nvPr>
        </p:nvSpPr>
        <p:spPr/>
        <p:txBody>
          <a:bodyPr/>
          <a:lstStyle/>
          <a:p>
            <a:pPr marL="0" indent="0">
              <a:buNone/>
            </a:pPr>
            <a:r>
              <a:rPr lang="en-US" sz="2000" dirty="0"/>
              <a:t>Do we trust the data? – Identify biases in reporting</a:t>
            </a:r>
          </a:p>
          <a:p>
            <a:endParaRPr lang="en-US" sz="2000" dirty="0"/>
          </a:p>
          <a:p>
            <a:r>
              <a:rPr lang="en-US" sz="2000" dirty="0"/>
              <a:t>Need more granularity in datasets</a:t>
            </a:r>
          </a:p>
          <a:p>
            <a:r>
              <a:rPr lang="en-US" sz="2000" dirty="0"/>
              <a:t>Percent positivity would be great</a:t>
            </a:r>
          </a:p>
          <a:p>
            <a:r>
              <a:rPr lang="en-US" sz="2000" dirty="0"/>
              <a:t>Tests per capita by county would be great</a:t>
            </a:r>
          </a:p>
          <a:p>
            <a:r>
              <a:rPr lang="en-US" sz="2000" dirty="0"/>
              <a:t>Look at vaccines - more data needed</a:t>
            </a:r>
          </a:p>
          <a:p>
            <a:pPr lvl="1"/>
            <a:endParaRPr lang="en-US" dirty="0"/>
          </a:p>
        </p:txBody>
      </p:sp>
      <p:pic>
        <p:nvPicPr>
          <p:cNvPr id="5" name="Picture 4">
            <a:extLst>
              <a:ext uri="{FF2B5EF4-FFF2-40B4-BE49-F238E27FC236}">
                <a16:creationId xmlns:a16="http://schemas.microsoft.com/office/drawing/2014/main" id="{884DF632-E585-4671-9BE7-D1155B7855B0}"/>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7722577" y="1623526"/>
            <a:ext cx="3402623" cy="3610947"/>
          </a:xfrm>
          <a:prstGeom prst="rect">
            <a:avLst/>
          </a:prstGeom>
        </p:spPr>
      </p:pic>
      <p:sp>
        <p:nvSpPr>
          <p:cNvPr id="6" name="TextBox 5">
            <a:extLst>
              <a:ext uri="{FF2B5EF4-FFF2-40B4-BE49-F238E27FC236}">
                <a16:creationId xmlns:a16="http://schemas.microsoft.com/office/drawing/2014/main" id="{0FED4F29-33A5-439B-AB05-AAA5B646A1ED}"/>
              </a:ext>
            </a:extLst>
          </p:cNvPr>
          <p:cNvSpPr txBox="1"/>
          <p:nvPr/>
        </p:nvSpPr>
        <p:spPr>
          <a:xfrm>
            <a:off x="8881367" y="6113497"/>
            <a:ext cx="2986613" cy="369332"/>
          </a:xfrm>
          <a:prstGeom prst="rect">
            <a:avLst/>
          </a:prstGeom>
          <a:noFill/>
        </p:spPr>
        <p:txBody>
          <a:bodyPr wrap="square" rtlCol="0">
            <a:spAutoFit/>
          </a:bodyPr>
          <a:lstStyle/>
          <a:p>
            <a:r>
              <a:rPr lang="en-US" sz="900" dirty="0">
                <a:hlinkClick r:id="rId3" tooltip="http://www.pngall.com/learning-png/download/46924"/>
              </a:rPr>
              <a:t>This Photo</a:t>
            </a:r>
            <a:r>
              <a:rPr lang="en-US" sz="900" dirty="0"/>
              <a:t> by Unknown Author is licensed under </a:t>
            </a:r>
            <a:r>
              <a:rPr lang="en-US" sz="900" dirty="0">
                <a:hlinkClick r:id="rId4" tooltip="https://creativecommons.org/licenses/by-nc/3.0/"/>
              </a:rPr>
              <a:t>CC BY-NC</a:t>
            </a:r>
            <a:endParaRPr lang="en-US" sz="900" dirty="0"/>
          </a:p>
        </p:txBody>
      </p:sp>
    </p:spTree>
    <p:extLst>
      <p:ext uri="{BB962C8B-B14F-4D97-AF65-F5344CB8AC3E}">
        <p14:creationId xmlns:p14="http://schemas.microsoft.com/office/powerpoint/2010/main" val="143486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8DC5A-3C82-41A1-AD7C-B6CB0A2DA8D2}"/>
              </a:ext>
            </a:extLst>
          </p:cNvPr>
          <p:cNvSpPr>
            <a:spLocks noGrp="1"/>
          </p:cNvSpPr>
          <p:nvPr>
            <p:ph type="title"/>
          </p:nvPr>
        </p:nvSpPr>
        <p:spPr>
          <a:xfrm>
            <a:off x="404327" y="382554"/>
            <a:ext cx="10058400" cy="866529"/>
          </a:xfrm>
        </p:spPr>
        <p:txBody>
          <a:bodyPr/>
          <a:lstStyle/>
          <a:p>
            <a:r>
              <a:rPr lang="en-US" dirty="0"/>
              <a:t>Works Cited</a:t>
            </a:r>
          </a:p>
        </p:txBody>
      </p:sp>
      <p:sp>
        <p:nvSpPr>
          <p:cNvPr id="3" name="Content Placeholder 2">
            <a:extLst>
              <a:ext uri="{FF2B5EF4-FFF2-40B4-BE49-F238E27FC236}">
                <a16:creationId xmlns:a16="http://schemas.microsoft.com/office/drawing/2014/main" id="{FD14C758-1007-49F2-8748-0CB75AC5A332}"/>
              </a:ext>
            </a:extLst>
          </p:cNvPr>
          <p:cNvSpPr>
            <a:spLocks noGrp="1"/>
          </p:cNvSpPr>
          <p:nvPr>
            <p:ph idx="1"/>
          </p:nvPr>
        </p:nvSpPr>
        <p:spPr/>
        <p:txBody>
          <a:bodyPr/>
          <a:lstStyle/>
          <a:p>
            <a:r>
              <a:rPr lang="en-US" dirty="0" err="1"/>
              <a:t>Marsja</a:t>
            </a:r>
            <a:r>
              <a:rPr lang="en-US" dirty="0"/>
              <a:t>, Erik. “Four Ways to Conduct One-Way ANOVA with Python.” </a:t>
            </a:r>
            <a:r>
              <a:rPr lang="en-US" i="1" dirty="0"/>
              <a:t>Erik </a:t>
            </a:r>
            <a:r>
              <a:rPr lang="en-US" i="1" dirty="0" err="1"/>
              <a:t>Marsja</a:t>
            </a:r>
            <a:r>
              <a:rPr lang="en-US" dirty="0"/>
              <a:t>, 19 Nov. 2020,</a:t>
            </a:r>
          </a:p>
          <a:p>
            <a:r>
              <a:rPr lang="en-US" dirty="0"/>
              <a:t>“2020 - CPI.” </a:t>
            </a:r>
            <a:r>
              <a:rPr lang="en-US" i="1" dirty="0">
                <a:hlinkClick r:id="rId2"/>
              </a:rPr>
              <a:t>Transparency.org</a:t>
            </a:r>
            <a:r>
              <a:rPr lang="en-US" dirty="0"/>
              <a:t>, </a:t>
            </a:r>
            <a:r>
              <a:rPr lang="en-US" dirty="0">
                <a:hlinkClick r:id="rId3"/>
              </a:rPr>
              <a:t>www.transparency.org/en/cpi/2020</a:t>
            </a:r>
            <a:r>
              <a:rPr lang="en-US" dirty="0"/>
              <a:t>.</a:t>
            </a:r>
          </a:p>
          <a:p>
            <a:r>
              <a:rPr lang="en-US" dirty="0"/>
              <a:t>“Schengen Countries: Visa Information for Schengen Area.” </a:t>
            </a:r>
            <a:r>
              <a:rPr lang="en-US" i="1" dirty="0"/>
              <a:t>ETIAS Visa Waiver for Europe</a:t>
            </a:r>
            <a:r>
              <a:rPr lang="en-US" dirty="0"/>
              <a:t>, </a:t>
            </a:r>
            <a:r>
              <a:rPr lang="en-US" dirty="0">
                <a:hlinkClick r:id="rId4"/>
              </a:rPr>
              <a:t>www.etiasvisa.com/schengen-visa/countries</a:t>
            </a:r>
            <a:r>
              <a:rPr lang="en-US" dirty="0"/>
              <a:t>.</a:t>
            </a:r>
          </a:p>
          <a:p>
            <a:r>
              <a:rPr lang="en-US" i="1" dirty="0"/>
              <a:t>Regions of Western Europe</a:t>
            </a:r>
            <a:r>
              <a:rPr lang="en-US" dirty="0"/>
              <a:t>, </a:t>
            </a:r>
            <a:r>
              <a:rPr lang="en-US" dirty="0">
                <a:hlinkClick r:id="rId5"/>
              </a:rPr>
              <a:t>saylordotorg.github.io/</a:t>
            </a:r>
            <a:r>
              <a:rPr lang="en-US" dirty="0" err="1">
                <a:hlinkClick r:id="rId5"/>
              </a:rPr>
              <a:t>text_world</a:t>
            </a:r>
            <a:r>
              <a:rPr lang="en-US" dirty="0">
                <a:hlinkClick r:id="rId5"/>
              </a:rPr>
              <a:t>-regional-geography-people-places-and-globalization/s05-04-regions-of-western-europe.html</a:t>
            </a:r>
            <a:r>
              <a:rPr lang="en-US" dirty="0"/>
              <a:t>.</a:t>
            </a:r>
          </a:p>
          <a:p>
            <a:r>
              <a:rPr lang="en-US" dirty="0"/>
              <a:t> “Boxplot : Outliers Labels Python.” Edited by Andrea </a:t>
            </a:r>
            <a:r>
              <a:rPr lang="en-US" dirty="0" err="1"/>
              <a:t>Blengino</a:t>
            </a:r>
            <a:r>
              <a:rPr lang="en-US" dirty="0"/>
              <a:t> 4, </a:t>
            </a:r>
            <a:r>
              <a:rPr lang="en-US" i="1" dirty="0"/>
              <a:t>Stack Overflow</a:t>
            </a:r>
            <a:r>
              <a:rPr lang="en-US" dirty="0"/>
              <a:t>, 7 Nov. 2016, 16:41, </a:t>
            </a:r>
            <a:r>
              <a:rPr lang="en-US" dirty="0">
                <a:hlinkClick r:id="rId6"/>
              </a:rPr>
              <a:t>stackoverflow.com/questions/40470175/boxplot-outliers-labels-python</a:t>
            </a:r>
            <a:r>
              <a:rPr lang="en-US" dirty="0"/>
              <a:t>.</a:t>
            </a:r>
          </a:p>
          <a:p>
            <a:r>
              <a:rPr lang="en-US" dirty="0"/>
              <a:t>Mooney, Paul. “Latitude and Longitude for Every Country and State.” </a:t>
            </a:r>
            <a:r>
              <a:rPr lang="en-US" i="1" dirty="0"/>
              <a:t>Kaggle</a:t>
            </a:r>
            <a:r>
              <a:rPr lang="en-US" dirty="0"/>
              <a:t>, 13 Mar. 2020, </a:t>
            </a:r>
            <a:r>
              <a:rPr lang="en-US" dirty="0">
                <a:hlinkClick r:id="rId7"/>
              </a:rPr>
              <a:t>www.kaggle.com/paultimothymooney/latitude-and-longitude-for-every-country-and-state</a:t>
            </a:r>
            <a:r>
              <a:rPr lang="en-US" dirty="0"/>
              <a:t>.</a:t>
            </a:r>
          </a:p>
        </p:txBody>
      </p:sp>
    </p:spTree>
    <p:extLst>
      <p:ext uri="{BB962C8B-B14F-4D97-AF65-F5344CB8AC3E}">
        <p14:creationId xmlns:p14="http://schemas.microsoft.com/office/powerpoint/2010/main" val="10815002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DE88FC-A47F-4E43-A39C-6EF120C86BDB}"/>
              </a:ext>
            </a:extLst>
          </p:cNvPr>
          <p:cNvSpPr>
            <a:spLocks noGrp="1"/>
          </p:cNvSpPr>
          <p:nvPr>
            <p:ph type="title"/>
          </p:nvPr>
        </p:nvSpPr>
        <p:spPr>
          <a:xfrm>
            <a:off x="376334" y="350825"/>
            <a:ext cx="9215535" cy="703533"/>
          </a:xfrm>
        </p:spPr>
        <p:txBody>
          <a:bodyPr/>
          <a:lstStyle/>
          <a:p>
            <a:r>
              <a:rPr lang="en-US" dirty="0"/>
              <a:t>Dataset = OWID + CPI</a:t>
            </a:r>
          </a:p>
        </p:txBody>
      </p:sp>
      <p:pic>
        <p:nvPicPr>
          <p:cNvPr id="4" name="Content Placeholder 3">
            <a:extLst>
              <a:ext uri="{FF2B5EF4-FFF2-40B4-BE49-F238E27FC236}">
                <a16:creationId xmlns:a16="http://schemas.microsoft.com/office/drawing/2014/main" id="{14FA10E0-4037-4869-99DE-B01012F38909}"/>
              </a:ext>
            </a:extLst>
          </p:cNvPr>
          <p:cNvPicPr>
            <a:picLocks noGrp="1" noChangeAspect="1"/>
          </p:cNvPicPr>
          <p:nvPr>
            <p:ph idx="1"/>
          </p:nvPr>
        </p:nvPicPr>
        <p:blipFill>
          <a:blip r:embed="rId2"/>
          <a:stretch>
            <a:fillRect/>
          </a:stretch>
        </p:blipFill>
        <p:spPr>
          <a:xfrm>
            <a:off x="1066799" y="1454357"/>
            <a:ext cx="10058400" cy="3446632"/>
          </a:xfrm>
          <a:prstGeom prst="rect">
            <a:avLst/>
          </a:prstGeom>
        </p:spPr>
      </p:pic>
      <p:cxnSp>
        <p:nvCxnSpPr>
          <p:cNvPr id="8" name="Straight Connector 7">
            <a:extLst>
              <a:ext uri="{FF2B5EF4-FFF2-40B4-BE49-F238E27FC236}">
                <a16:creationId xmlns:a16="http://schemas.microsoft.com/office/drawing/2014/main" id="{B878D129-5310-4C86-9B22-4A24C713C771}"/>
              </a:ext>
            </a:extLst>
          </p:cNvPr>
          <p:cNvCxnSpPr/>
          <p:nvPr/>
        </p:nvCxnSpPr>
        <p:spPr>
          <a:xfrm>
            <a:off x="6095998" y="3265714"/>
            <a:ext cx="237744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7BD37BE7-0B0F-4671-8552-FF5E3507A2A2}"/>
              </a:ext>
            </a:extLst>
          </p:cNvPr>
          <p:cNvCxnSpPr>
            <a:cxnSpLocks/>
          </p:cNvCxnSpPr>
          <p:nvPr/>
        </p:nvCxnSpPr>
        <p:spPr>
          <a:xfrm flipV="1">
            <a:off x="4618650" y="3576736"/>
            <a:ext cx="3004459" cy="31103"/>
          </a:xfrm>
          <a:prstGeom prst="line">
            <a:avLst/>
          </a:prstGeom>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EF3E58E2-2737-472A-8B7D-F15C423C2030}"/>
              </a:ext>
            </a:extLst>
          </p:cNvPr>
          <p:cNvSpPr txBox="1"/>
          <p:nvPr/>
        </p:nvSpPr>
        <p:spPr>
          <a:xfrm>
            <a:off x="1222309" y="5272996"/>
            <a:ext cx="9902890" cy="646331"/>
          </a:xfrm>
          <a:prstGeom prst="rect">
            <a:avLst/>
          </a:prstGeom>
          <a:noFill/>
        </p:spPr>
        <p:txBody>
          <a:bodyPr wrap="square" rtlCol="0">
            <a:spAutoFit/>
          </a:bodyPr>
          <a:lstStyle/>
          <a:p>
            <a:r>
              <a:rPr lang="en-US" dirty="0"/>
              <a:t>OWID data combines various datasets with real time reporting of COVID data (as of 4/30/21)</a:t>
            </a:r>
          </a:p>
          <a:p>
            <a:r>
              <a:rPr lang="en-US" dirty="0"/>
              <a:t>Corruption Perception Index in an independent factor that is reported annually</a:t>
            </a:r>
          </a:p>
        </p:txBody>
      </p:sp>
    </p:spTree>
    <p:extLst>
      <p:ext uri="{BB962C8B-B14F-4D97-AF65-F5344CB8AC3E}">
        <p14:creationId xmlns:p14="http://schemas.microsoft.com/office/powerpoint/2010/main" val="19863750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004754-255B-4DCB-B53A-9ABA76A7539A}"/>
              </a:ext>
            </a:extLst>
          </p:cNvPr>
          <p:cNvSpPr>
            <a:spLocks noGrp="1"/>
          </p:cNvSpPr>
          <p:nvPr>
            <p:ph type="title"/>
          </p:nvPr>
        </p:nvSpPr>
        <p:spPr>
          <a:xfrm>
            <a:off x="389471" y="382290"/>
            <a:ext cx="10058400" cy="732343"/>
          </a:xfrm>
        </p:spPr>
        <p:txBody>
          <a:bodyPr/>
          <a:lstStyle/>
          <a:p>
            <a:r>
              <a:rPr lang="en-US" dirty="0"/>
              <a:t>Data clean up</a:t>
            </a:r>
          </a:p>
        </p:txBody>
      </p:sp>
      <p:sp>
        <p:nvSpPr>
          <p:cNvPr id="3" name="Content Placeholder 2">
            <a:extLst>
              <a:ext uri="{FF2B5EF4-FFF2-40B4-BE49-F238E27FC236}">
                <a16:creationId xmlns:a16="http://schemas.microsoft.com/office/drawing/2014/main" id="{16931BCF-0B1E-4775-B8BD-8CDDA2643136}"/>
              </a:ext>
            </a:extLst>
          </p:cNvPr>
          <p:cNvSpPr>
            <a:spLocks noGrp="1"/>
          </p:cNvSpPr>
          <p:nvPr>
            <p:ph idx="1"/>
          </p:nvPr>
        </p:nvSpPr>
        <p:spPr>
          <a:xfrm>
            <a:off x="389471" y="1495077"/>
            <a:ext cx="4536275" cy="4720329"/>
          </a:xfrm>
        </p:spPr>
        <p:txBody>
          <a:bodyPr>
            <a:normAutofit/>
          </a:bodyPr>
          <a:lstStyle/>
          <a:p>
            <a:r>
              <a:rPr lang="en-US" dirty="0"/>
              <a:t>1) Pull in the csv file with 85580 records across 60 columns.  Everything we tried to look at was general and murky.</a:t>
            </a:r>
          </a:p>
          <a:p>
            <a:r>
              <a:rPr lang="en-US" dirty="0"/>
              <a:t>2) Cut the down the data. We limited to the continent of Europe as of 4/30/2021 and were left with 48 records with 12 columns.</a:t>
            </a:r>
          </a:p>
          <a:p>
            <a:r>
              <a:rPr lang="en-US" dirty="0"/>
              <a:t>3) Renamed lots of fields because things like “</a:t>
            </a:r>
            <a:r>
              <a:rPr lang="en-US" dirty="0" err="1"/>
              <a:t>total_deaths_per_million</a:t>
            </a:r>
            <a:r>
              <a:rPr lang="en-US" dirty="0"/>
              <a:t>” were going to be horrible to query.</a:t>
            </a:r>
          </a:p>
          <a:p>
            <a:r>
              <a:rPr lang="en-US" dirty="0"/>
              <a:t>4) Merged via inner joins to add in corruption perception index and separate Europe into four regions.</a:t>
            </a:r>
          </a:p>
          <a:p>
            <a:r>
              <a:rPr lang="en-US" dirty="0"/>
              <a:t>6) Charts were throwing out errors, so we removed records with N/A values and were left with 40 records and 14 columns to work with.</a:t>
            </a:r>
          </a:p>
          <a:p>
            <a:endParaRPr lang="en-US" dirty="0"/>
          </a:p>
        </p:txBody>
      </p:sp>
      <p:pic>
        <p:nvPicPr>
          <p:cNvPr id="8" name="Picture 7" descr="Text&#10;&#10;Description automatically generated">
            <a:extLst>
              <a:ext uri="{FF2B5EF4-FFF2-40B4-BE49-F238E27FC236}">
                <a16:creationId xmlns:a16="http://schemas.microsoft.com/office/drawing/2014/main" id="{00B775E6-C05E-6044-A245-E36331BE2174}"/>
              </a:ext>
            </a:extLst>
          </p:cNvPr>
          <p:cNvPicPr>
            <a:picLocks noChangeAspect="1"/>
          </p:cNvPicPr>
          <p:nvPr/>
        </p:nvPicPr>
        <p:blipFill>
          <a:blip r:embed="rId2"/>
          <a:stretch>
            <a:fillRect/>
          </a:stretch>
        </p:blipFill>
        <p:spPr>
          <a:xfrm>
            <a:off x="4925745" y="1628566"/>
            <a:ext cx="6876783" cy="3889793"/>
          </a:xfrm>
          <a:prstGeom prst="rect">
            <a:avLst/>
          </a:prstGeom>
        </p:spPr>
      </p:pic>
    </p:spTree>
    <p:extLst>
      <p:ext uri="{BB962C8B-B14F-4D97-AF65-F5344CB8AC3E}">
        <p14:creationId xmlns:p14="http://schemas.microsoft.com/office/powerpoint/2010/main" val="10672135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08E2C-6581-40B9-ABCD-56D4F53D5B5E}"/>
              </a:ext>
            </a:extLst>
          </p:cNvPr>
          <p:cNvSpPr>
            <a:spLocks noGrp="1"/>
          </p:cNvSpPr>
          <p:nvPr>
            <p:ph type="ctrTitle"/>
          </p:nvPr>
        </p:nvSpPr>
        <p:spPr/>
        <p:txBody>
          <a:bodyPr/>
          <a:lstStyle/>
          <a:p>
            <a:r>
              <a:rPr lang="en-US" dirty="0"/>
              <a:t>Data exploration</a:t>
            </a:r>
          </a:p>
        </p:txBody>
      </p:sp>
      <p:sp>
        <p:nvSpPr>
          <p:cNvPr id="3" name="Subtitle 2">
            <a:extLst>
              <a:ext uri="{FF2B5EF4-FFF2-40B4-BE49-F238E27FC236}">
                <a16:creationId xmlns:a16="http://schemas.microsoft.com/office/drawing/2014/main" id="{32B6E7A7-3322-48D9-8810-99A5715457DB}"/>
              </a:ext>
            </a:extLst>
          </p:cNvPr>
          <p:cNvSpPr>
            <a:spLocks noGrp="1"/>
          </p:cNvSpPr>
          <p:nvPr>
            <p:ph type="subTitle" idx="1"/>
          </p:nvPr>
        </p:nvSpPr>
        <p:spPr/>
        <p:txBody>
          <a:bodyPr/>
          <a:lstStyle/>
          <a:p>
            <a:r>
              <a:rPr lang="en-US" dirty="0"/>
              <a:t>(The things didn’t work)</a:t>
            </a:r>
          </a:p>
        </p:txBody>
      </p:sp>
    </p:spTree>
    <p:extLst>
      <p:ext uri="{BB962C8B-B14F-4D97-AF65-F5344CB8AC3E}">
        <p14:creationId xmlns:p14="http://schemas.microsoft.com/office/powerpoint/2010/main" val="18666179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F6397B-408C-184B-84D9-36085B790493}"/>
              </a:ext>
            </a:extLst>
          </p:cNvPr>
          <p:cNvSpPr>
            <a:spLocks noGrp="1"/>
          </p:cNvSpPr>
          <p:nvPr>
            <p:ph type="title"/>
          </p:nvPr>
        </p:nvSpPr>
        <p:spPr>
          <a:xfrm>
            <a:off x="394996" y="399998"/>
            <a:ext cx="10058400" cy="794320"/>
          </a:xfrm>
        </p:spPr>
        <p:txBody>
          <a:bodyPr/>
          <a:lstStyle/>
          <a:p>
            <a:r>
              <a:rPr lang="en-US" dirty="0"/>
              <a:t>Regression – Global GDP</a:t>
            </a:r>
          </a:p>
        </p:txBody>
      </p:sp>
      <p:pic>
        <p:nvPicPr>
          <p:cNvPr id="9" name="Content Placeholder 8">
            <a:extLst>
              <a:ext uri="{FF2B5EF4-FFF2-40B4-BE49-F238E27FC236}">
                <a16:creationId xmlns:a16="http://schemas.microsoft.com/office/drawing/2014/main" id="{97AC2EEB-9339-4B70-AC7A-0E89321C9D7A}"/>
              </a:ext>
            </a:extLst>
          </p:cNvPr>
          <p:cNvPicPr>
            <a:picLocks noGrp="1" noChangeAspect="1"/>
          </p:cNvPicPr>
          <p:nvPr>
            <p:ph idx="1"/>
          </p:nvPr>
        </p:nvPicPr>
        <p:blipFill>
          <a:blip r:embed="rId3"/>
          <a:stretch>
            <a:fillRect/>
          </a:stretch>
        </p:blipFill>
        <p:spPr>
          <a:xfrm>
            <a:off x="3352175" y="1779187"/>
            <a:ext cx="5487650" cy="3658433"/>
          </a:xfrm>
        </p:spPr>
      </p:pic>
    </p:spTree>
    <p:extLst>
      <p:ext uri="{BB962C8B-B14F-4D97-AF65-F5344CB8AC3E}">
        <p14:creationId xmlns:p14="http://schemas.microsoft.com/office/powerpoint/2010/main" val="13336823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F6397B-408C-184B-84D9-36085B790493}"/>
              </a:ext>
            </a:extLst>
          </p:cNvPr>
          <p:cNvSpPr>
            <a:spLocks noGrp="1"/>
          </p:cNvSpPr>
          <p:nvPr>
            <p:ph type="title"/>
          </p:nvPr>
        </p:nvSpPr>
        <p:spPr>
          <a:xfrm>
            <a:off x="404327" y="421093"/>
            <a:ext cx="10058400" cy="773223"/>
          </a:xfrm>
        </p:spPr>
        <p:txBody>
          <a:bodyPr/>
          <a:lstStyle/>
          <a:p>
            <a:r>
              <a:rPr lang="en-US" dirty="0"/>
              <a:t>Regression – Global Population </a:t>
            </a:r>
          </a:p>
        </p:txBody>
      </p:sp>
      <p:pic>
        <p:nvPicPr>
          <p:cNvPr id="7" name="Content Placeholder 6">
            <a:extLst>
              <a:ext uri="{FF2B5EF4-FFF2-40B4-BE49-F238E27FC236}">
                <a16:creationId xmlns:a16="http://schemas.microsoft.com/office/drawing/2014/main" id="{E56B7498-07C6-4EBB-9DB8-05CCF4E7D3E0}"/>
              </a:ext>
            </a:extLst>
          </p:cNvPr>
          <p:cNvPicPr>
            <a:picLocks noGrp="1" noChangeAspect="1"/>
          </p:cNvPicPr>
          <p:nvPr>
            <p:ph idx="1"/>
          </p:nvPr>
        </p:nvPicPr>
        <p:blipFill>
          <a:blip r:embed="rId2"/>
          <a:stretch>
            <a:fillRect/>
          </a:stretch>
        </p:blipFill>
        <p:spPr>
          <a:xfrm>
            <a:off x="3352175" y="2199065"/>
            <a:ext cx="5487650" cy="3658433"/>
          </a:xfrm>
        </p:spPr>
      </p:pic>
    </p:spTree>
    <p:extLst>
      <p:ext uri="{BB962C8B-B14F-4D97-AF65-F5344CB8AC3E}">
        <p14:creationId xmlns:p14="http://schemas.microsoft.com/office/powerpoint/2010/main" val="14434558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F6397B-408C-184B-84D9-36085B790493}"/>
              </a:ext>
            </a:extLst>
          </p:cNvPr>
          <p:cNvSpPr>
            <a:spLocks noGrp="1"/>
          </p:cNvSpPr>
          <p:nvPr>
            <p:ph type="title"/>
          </p:nvPr>
        </p:nvSpPr>
        <p:spPr>
          <a:xfrm>
            <a:off x="404327" y="419876"/>
            <a:ext cx="10058400" cy="866529"/>
          </a:xfrm>
        </p:spPr>
        <p:txBody>
          <a:bodyPr/>
          <a:lstStyle/>
          <a:p>
            <a:r>
              <a:rPr lang="en-US" dirty="0"/>
              <a:t>Regression – Global Transparency </a:t>
            </a:r>
          </a:p>
        </p:txBody>
      </p:sp>
      <p:pic>
        <p:nvPicPr>
          <p:cNvPr id="6" name="Content Placeholder 5">
            <a:extLst>
              <a:ext uri="{FF2B5EF4-FFF2-40B4-BE49-F238E27FC236}">
                <a16:creationId xmlns:a16="http://schemas.microsoft.com/office/drawing/2014/main" id="{B32E526D-0C65-4239-B5F3-E0E13B25BAF2}"/>
              </a:ext>
            </a:extLst>
          </p:cNvPr>
          <p:cNvPicPr>
            <a:picLocks noGrp="1" noChangeAspect="1"/>
          </p:cNvPicPr>
          <p:nvPr>
            <p:ph idx="1"/>
          </p:nvPr>
        </p:nvPicPr>
        <p:blipFill>
          <a:blip r:embed="rId2"/>
          <a:stretch>
            <a:fillRect/>
          </a:stretch>
        </p:blipFill>
        <p:spPr>
          <a:xfrm>
            <a:off x="3352175" y="2199065"/>
            <a:ext cx="5487650" cy="3658433"/>
          </a:xfrm>
        </p:spPr>
      </p:pic>
    </p:spTree>
    <p:extLst>
      <p:ext uri="{BB962C8B-B14F-4D97-AF65-F5344CB8AC3E}">
        <p14:creationId xmlns:p14="http://schemas.microsoft.com/office/powerpoint/2010/main" val="31443424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F6397B-408C-184B-84D9-36085B790493}"/>
              </a:ext>
            </a:extLst>
          </p:cNvPr>
          <p:cNvSpPr>
            <a:spLocks noGrp="1"/>
          </p:cNvSpPr>
          <p:nvPr>
            <p:ph type="title"/>
          </p:nvPr>
        </p:nvSpPr>
        <p:spPr>
          <a:xfrm>
            <a:off x="413657" y="411766"/>
            <a:ext cx="10058400" cy="801214"/>
          </a:xfrm>
        </p:spPr>
        <p:txBody>
          <a:bodyPr/>
          <a:lstStyle/>
          <a:p>
            <a:r>
              <a:rPr lang="en-US" dirty="0"/>
              <a:t>Regression – Global HDI (More Correlated)</a:t>
            </a:r>
          </a:p>
        </p:txBody>
      </p:sp>
      <p:pic>
        <p:nvPicPr>
          <p:cNvPr id="7" name="Content Placeholder 6">
            <a:extLst>
              <a:ext uri="{FF2B5EF4-FFF2-40B4-BE49-F238E27FC236}">
                <a16:creationId xmlns:a16="http://schemas.microsoft.com/office/drawing/2014/main" id="{8E60BB84-EAE0-4174-8A9F-300E38993389}"/>
              </a:ext>
            </a:extLst>
          </p:cNvPr>
          <p:cNvPicPr>
            <a:picLocks noGrp="1" noChangeAspect="1"/>
          </p:cNvPicPr>
          <p:nvPr>
            <p:ph idx="1"/>
          </p:nvPr>
        </p:nvPicPr>
        <p:blipFill>
          <a:blip r:embed="rId2"/>
          <a:stretch>
            <a:fillRect/>
          </a:stretch>
        </p:blipFill>
        <p:spPr>
          <a:xfrm>
            <a:off x="3352175" y="2199065"/>
            <a:ext cx="5487650" cy="3658433"/>
          </a:xfrm>
        </p:spPr>
      </p:pic>
    </p:spTree>
    <p:extLst>
      <p:ext uri="{BB962C8B-B14F-4D97-AF65-F5344CB8AC3E}">
        <p14:creationId xmlns:p14="http://schemas.microsoft.com/office/powerpoint/2010/main" val="381937696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VTI">
  <a:themeElements>
    <a:clrScheme name="AnalogousFromRegularSeed_2SEEDS">
      <a:dk1>
        <a:srgbClr val="000000"/>
      </a:dk1>
      <a:lt1>
        <a:srgbClr val="FFFFFF"/>
      </a:lt1>
      <a:dk2>
        <a:srgbClr val="1C2E32"/>
      </a:dk2>
      <a:lt2>
        <a:srgbClr val="E8E3E2"/>
      </a:lt2>
      <a:accent1>
        <a:srgbClr val="16AFCD"/>
      </a:accent1>
      <a:accent2>
        <a:srgbClr val="20B690"/>
      </a:accent2>
      <a:accent3>
        <a:srgbClr val="2979E7"/>
      </a:accent3>
      <a:accent4>
        <a:srgbClr val="D51774"/>
      </a:accent4>
      <a:accent5>
        <a:srgbClr val="E72937"/>
      </a:accent5>
      <a:accent6>
        <a:srgbClr val="D55817"/>
      </a:accent6>
      <a:hlink>
        <a:srgbClr val="BF543F"/>
      </a:hlink>
      <a:folHlink>
        <a:srgbClr val="7F7F7F"/>
      </a:folHlink>
    </a:clrScheme>
    <a:fontScheme name="Savon">
      <a:majorFont>
        <a:latin typeface="Avenir Next LT Pro Light"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venir Next LT Pro"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80000"/>
                <a:shade val="100000"/>
                <a:satMod val="300000"/>
              </a:schemeClr>
            </a:gs>
            <a:gs pos="100000">
              <a:schemeClr val="phClr">
                <a:tint val="100000"/>
                <a:shade val="30000"/>
                <a:satMod val="200000"/>
              </a:schemeClr>
            </a:gs>
          </a:gsLst>
          <a:path path="circle">
            <a:fillToRect l="50000" t="50000" r="50000" b="50000"/>
          </a:path>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SavonVTI" id="{A72E8C35-66DD-49F8-AF66-813F19B983AE}" vid="{93CCBC76-B7A1-4C3D-93EA-5CE34C4670F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540</TotalTime>
  <Words>912</Words>
  <Application>Microsoft Office PowerPoint</Application>
  <PresentationFormat>Widescreen</PresentationFormat>
  <Paragraphs>118</Paragraphs>
  <Slides>21</Slides>
  <Notes>1</Notes>
  <HiddenSlides>1</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21</vt:i4>
      </vt:variant>
    </vt:vector>
  </HeadingPairs>
  <TitlesOfParts>
    <vt:vector size="26" baseType="lpstr">
      <vt:lpstr>Avenir Next LT Pro</vt:lpstr>
      <vt:lpstr>Avenir Next LT Pro Light</vt:lpstr>
      <vt:lpstr>Calibri</vt:lpstr>
      <vt:lpstr>Garamond</vt:lpstr>
      <vt:lpstr>SavonVTI</vt:lpstr>
      <vt:lpstr>Understanding Geopolitical factors and  Covid-19 data</vt:lpstr>
      <vt:lpstr>Research – Our Higher Calling</vt:lpstr>
      <vt:lpstr>Dataset = OWID + CPI</vt:lpstr>
      <vt:lpstr>Data clean up</vt:lpstr>
      <vt:lpstr>Data exploration</vt:lpstr>
      <vt:lpstr>Regression – Global GDP</vt:lpstr>
      <vt:lpstr>Regression – Global Population </vt:lpstr>
      <vt:lpstr>Regression – Global Transparency </vt:lpstr>
      <vt:lpstr>Regression – Global HDI (More Correlated)</vt:lpstr>
      <vt:lpstr>Global Data Fun to look at, difficult to interpret</vt:lpstr>
      <vt:lpstr>The Path Forward - Europe</vt:lpstr>
      <vt:lpstr>Statistical Analysis</vt:lpstr>
      <vt:lpstr>STILL A LOT OF NOTHING</vt:lpstr>
      <vt:lpstr>Schengen Region</vt:lpstr>
      <vt:lpstr>Euro-Regions Groups</vt:lpstr>
      <vt:lpstr>Stacking Up the Boxes</vt:lpstr>
      <vt:lpstr>ANOVA Testing</vt:lpstr>
      <vt:lpstr>T-Tests by Region</vt:lpstr>
      <vt:lpstr>Conclusions (are we Finnish yet?)</vt:lpstr>
      <vt:lpstr>Suggestions for Future Research</vt:lpstr>
      <vt:lpstr>Works Cited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Correlation of National level factors with Covid-19.</dc:title>
  <dc:creator>Gina Freed</dc:creator>
  <cp:lastModifiedBy>Cleveland, Eliot</cp:lastModifiedBy>
  <cp:revision>46</cp:revision>
  <dcterms:created xsi:type="dcterms:W3CDTF">2021-05-03T22:55:54Z</dcterms:created>
  <dcterms:modified xsi:type="dcterms:W3CDTF">2021-05-06T02:51:41Z</dcterms:modified>
</cp:coreProperties>
</file>